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56" r:id="rId2"/>
    <p:sldId id="275" r:id="rId3"/>
    <p:sldId id="257" r:id="rId4"/>
    <p:sldId id="280" r:id="rId5"/>
    <p:sldId id="281" r:id="rId6"/>
    <p:sldId id="274" r:id="rId7"/>
    <p:sldId id="276" r:id="rId8"/>
    <p:sldId id="282" r:id="rId9"/>
    <p:sldId id="283" r:id="rId10"/>
    <p:sldId id="284" r:id="rId11"/>
    <p:sldId id="285" r:id="rId12"/>
    <p:sldId id="278" r:id="rId13"/>
    <p:sldId id="263" r:id="rId14"/>
    <p:sldId id="286" r:id="rId15"/>
    <p:sldId id="27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17856FC7-6158-4D1B-B609-FBDB426B85DB}">
          <p14:sldIdLst>
            <p14:sldId id="256"/>
            <p14:sldId id="275"/>
            <p14:sldId id="257"/>
            <p14:sldId id="280"/>
            <p14:sldId id="281"/>
            <p14:sldId id="274"/>
            <p14:sldId id="276"/>
            <p14:sldId id="282"/>
            <p14:sldId id="283"/>
            <p14:sldId id="284"/>
            <p14:sldId id="285"/>
            <p14:sldId id="278"/>
            <p14:sldId id="263"/>
            <p14:sldId id="286"/>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4660"/>
  </p:normalViewPr>
  <p:slideViewPr>
    <p:cSldViewPr snapToGrid="0">
      <p:cViewPr varScale="1">
        <p:scale>
          <a:sx n="82" d="100"/>
          <a:sy n="82" d="100"/>
        </p:scale>
        <p:origin x="22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6B6A29BE-7C5A-4946-B474-9E8BED9C88A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487F909-920E-4CFF-A31A-4EBF742EC79C}">
      <dgm:prSet/>
      <dgm:spPr/>
      <dgm:t>
        <a:bodyPr/>
        <a:lstStyle/>
        <a:p>
          <a:r>
            <a:rPr lang="en-US"/>
            <a:t>Our project is a personal accounting system which consists of creating a platform or software that will allow users to manage and track their personal finances efficiently and accurately. </a:t>
          </a:r>
        </a:p>
      </dgm:t>
    </dgm:pt>
    <dgm:pt modelId="{274C6763-7DBF-42FC-BA1A-D3618EB9BED0}" type="parTrans" cxnId="{B39AA30A-4D78-43B0-8EA4-C543CD39BF54}">
      <dgm:prSet/>
      <dgm:spPr/>
      <dgm:t>
        <a:bodyPr/>
        <a:lstStyle/>
        <a:p>
          <a:endParaRPr lang="en-US"/>
        </a:p>
      </dgm:t>
    </dgm:pt>
    <dgm:pt modelId="{6EAC863A-F0A0-4770-8F59-03883ADD67F9}" type="sibTrans" cxnId="{B39AA30A-4D78-43B0-8EA4-C543CD39BF54}">
      <dgm:prSet/>
      <dgm:spPr/>
      <dgm:t>
        <a:bodyPr/>
        <a:lstStyle/>
        <a:p>
          <a:endParaRPr lang="en-US"/>
        </a:p>
      </dgm:t>
    </dgm:pt>
    <dgm:pt modelId="{850FEC33-94D1-4315-955C-B5A1B4CF1680}">
      <dgm:prSet/>
      <dgm:spPr/>
      <dgm:t>
        <a:bodyPr/>
        <a:lstStyle/>
        <a:p>
          <a:r>
            <a:rPr lang="en-US"/>
            <a:t>In addition, the system must be intuitive and easy to use, allowing users to access their financial information quickly and easily.</a:t>
          </a:r>
        </a:p>
      </dgm:t>
    </dgm:pt>
    <dgm:pt modelId="{D79F6B3A-77BA-434B-BB35-26B772E0DC3D}" type="parTrans" cxnId="{7E6CC9C3-EC76-41BD-A1EE-81CD7FFAD6B6}">
      <dgm:prSet/>
      <dgm:spPr/>
      <dgm:t>
        <a:bodyPr/>
        <a:lstStyle/>
        <a:p>
          <a:endParaRPr lang="en-US"/>
        </a:p>
      </dgm:t>
    </dgm:pt>
    <dgm:pt modelId="{AF2E16A0-A58E-414C-B860-B4723CB9D288}" type="sibTrans" cxnId="{7E6CC9C3-EC76-41BD-A1EE-81CD7FFAD6B6}">
      <dgm:prSet/>
      <dgm:spPr/>
      <dgm:t>
        <a:bodyPr/>
        <a:lstStyle/>
        <a:p>
          <a:endParaRPr lang="en-US"/>
        </a:p>
      </dgm:t>
    </dgm:pt>
    <dgm:pt modelId="{9DA7847A-B7AF-4E7A-9E25-6669237F7C11}">
      <dgm:prSet/>
      <dgm:spPr/>
      <dgm:t>
        <a:bodyPr/>
        <a:lstStyle/>
        <a:p>
          <a:r>
            <a:rPr lang="es-MX"/>
            <a:t>Start date</a:t>
          </a:r>
          <a:r>
            <a:rPr lang="en-US"/>
            <a:t>: 11-05-23       </a:t>
          </a:r>
          <a:r>
            <a:rPr lang="es-MX"/>
            <a:t>End Date</a:t>
          </a:r>
          <a:r>
            <a:rPr lang="en-US"/>
            <a:t>: 13-ago-23</a:t>
          </a:r>
        </a:p>
      </dgm:t>
    </dgm:pt>
    <dgm:pt modelId="{DC1675C0-77DB-4BC5-9EDC-1DD6C43C6218}" type="parTrans" cxnId="{F23F8642-D197-44B0-B756-503D6E3AEBFF}">
      <dgm:prSet/>
      <dgm:spPr/>
      <dgm:t>
        <a:bodyPr/>
        <a:lstStyle/>
        <a:p>
          <a:endParaRPr lang="en-US"/>
        </a:p>
      </dgm:t>
    </dgm:pt>
    <dgm:pt modelId="{C77B3250-3318-44B4-8F4B-64AC7D44DEF0}" type="sibTrans" cxnId="{F23F8642-D197-44B0-B756-503D6E3AEBFF}">
      <dgm:prSet/>
      <dgm:spPr/>
      <dgm:t>
        <a:bodyPr/>
        <a:lstStyle/>
        <a:p>
          <a:endParaRPr lang="en-US"/>
        </a:p>
      </dgm:t>
    </dgm:pt>
    <dgm:pt modelId="{07D59F3C-168B-4815-9A00-664901CB88ED}" type="pres">
      <dgm:prSet presAssocID="{6B6A29BE-7C5A-4946-B474-9E8BED9C88AC}" presName="root" presStyleCnt="0">
        <dgm:presLayoutVars>
          <dgm:dir/>
          <dgm:resizeHandles val="exact"/>
        </dgm:presLayoutVars>
      </dgm:prSet>
      <dgm:spPr/>
    </dgm:pt>
    <dgm:pt modelId="{1669490A-9822-4450-ADD8-8ED7A780B05E}" type="pres">
      <dgm:prSet presAssocID="{A487F909-920E-4CFF-A31A-4EBF742EC79C}" presName="compNode" presStyleCnt="0"/>
      <dgm:spPr/>
    </dgm:pt>
    <dgm:pt modelId="{921EF9E8-1902-47FE-AB88-FEC21B7DBB20}" type="pres">
      <dgm:prSet presAssocID="{A487F909-920E-4CFF-A31A-4EBF742EC79C}" presName="bgRect" presStyleLbl="bgShp" presStyleIdx="0" presStyleCnt="3"/>
      <dgm:spPr/>
    </dgm:pt>
    <dgm:pt modelId="{C78EF35A-2E1B-4DD7-8038-0C9D8796AEB3}" type="pres">
      <dgm:prSet presAssocID="{A487F909-920E-4CFF-A31A-4EBF742EC7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ador"/>
        </a:ext>
      </dgm:extLst>
    </dgm:pt>
    <dgm:pt modelId="{89F8D480-3032-4EEF-80C2-82717AC91C5E}" type="pres">
      <dgm:prSet presAssocID="{A487F909-920E-4CFF-A31A-4EBF742EC79C}" presName="spaceRect" presStyleCnt="0"/>
      <dgm:spPr/>
    </dgm:pt>
    <dgm:pt modelId="{6B64E09C-531D-4418-947D-D3E5BA351EED}" type="pres">
      <dgm:prSet presAssocID="{A487F909-920E-4CFF-A31A-4EBF742EC79C}" presName="parTx" presStyleLbl="revTx" presStyleIdx="0" presStyleCnt="3">
        <dgm:presLayoutVars>
          <dgm:chMax val="0"/>
          <dgm:chPref val="0"/>
        </dgm:presLayoutVars>
      </dgm:prSet>
      <dgm:spPr/>
    </dgm:pt>
    <dgm:pt modelId="{39F03BE7-7D6D-43E2-A0DF-FA5AC66C9712}" type="pres">
      <dgm:prSet presAssocID="{6EAC863A-F0A0-4770-8F59-03883ADD67F9}" presName="sibTrans" presStyleCnt="0"/>
      <dgm:spPr/>
    </dgm:pt>
    <dgm:pt modelId="{F2438F1B-E26E-44D2-BD43-CDDF70BCE075}" type="pres">
      <dgm:prSet presAssocID="{850FEC33-94D1-4315-955C-B5A1B4CF1680}" presName="compNode" presStyleCnt="0"/>
      <dgm:spPr/>
    </dgm:pt>
    <dgm:pt modelId="{BDA11056-CA31-4A37-A1C2-D08FC5D05CE7}" type="pres">
      <dgm:prSet presAssocID="{850FEC33-94D1-4315-955C-B5A1B4CF1680}" presName="bgRect" presStyleLbl="bgShp" presStyleIdx="1" presStyleCnt="3"/>
      <dgm:spPr/>
    </dgm:pt>
    <dgm:pt modelId="{BCB9DAC3-DC8F-4417-841C-9D825E790532}" type="pres">
      <dgm:prSet presAssocID="{850FEC33-94D1-4315-955C-B5A1B4CF168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dora"/>
        </a:ext>
      </dgm:extLst>
    </dgm:pt>
    <dgm:pt modelId="{A1992D85-5CD6-49E1-86D3-E14A2271FC9A}" type="pres">
      <dgm:prSet presAssocID="{850FEC33-94D1-4315-955C-B5A1B4CF1680}" presName="spaceRect" presStyleCnt="0"/>
      <dgm:spPr/>
    </dgm:pt>
    <dgm:pt modelId="{C4AC72D2-7B03-4E45-9E2C-438095BAC904}" type="pres">
      <dgm:prSet presAssocID="{850FEC33-94D1-4315-955C-B5A1B4CF1680}" presName="parTx" presStyleLbl="revTx" presStyleIdx="1" presStyleCnt="3">
        <dgm:presLayoutVars>
          <dgm:chMax val="0"/>
          <dgm:chPref val="0"/>
        </dgm:presLayoutVars>
      </dgm:prSet>
      <dgm:spPr/>
    </dgm:pt>
    <dgm:pt modelId="{11FA7296-A325-4B7A-8E28-2934CD15AF12}" type="pres">
      <dgm:prSet presAssocID="{AF2E16A0-A58E-414C-B860-B4723CB9D288}" presName="sibTrans" presStyleCnt="0"/>
      <dgm:spPr/>
    </dgm:pt>
    <dgm:pt modelId="{0A6CC66D-DD67-4D9E-9980-1E52659E8E12}" type="pres">
      <dgm:prSet presAssocID="{9DA7847A-B7AF-4E7A-9E25-6669237F7C11}" presName="compNode" presStyleCnt="0"/>
      <dgm:spPr/>
    </dgm:pt>
    <dgm:pt modelId="{1BFFE7EC-FE5F-4903-B9D2-E785F975F1B0}" type="pres">
      <dgm:prSet presAssocID="{9DA7847A-B7AF-4E7A-9E25-6669237F7C11}" presName="bgRect" presStyleLbl="bgShp" presStyleIdx="2" presStyleCnt="3"/>
      <dgm:spPr/>
    </dgm:pt>
    <dgm:pt modelId="{2145CCB5-5605-47D2-ABE9-8ADECAFFE25A}" type="pres">
      <dgm:prSet presAssocID="{9DA7847A-B7AF-4E7A-9E25-6669237F7C1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ily Calendar"/>
        </a:ext>
      </dgm:extLst>
    </dgm:pt>
    <dgm:pt modelId="{152E82B9-906B-4B7A-9594-4C83100F9A01}" type="pres">
      <dgm:prSet presAssocID="{9DA7847A-B7AF-4E7A-9E25-6669237F7C11}" presName="spaceRect" presStyleCnt="0"/>
      <dgm:spPr/>
    </dgm:pt>
    <dgm:pt modelId="{F84CFC0D-D7B7-41A5-BEE2-FEBA946F29B7}" type="pres">
      <dgm:prSet presAssocID="{9DA7847A-B7AF-4E7A-9E25-6669237F7C11}" presName="parTx" presStyleLbl="revTx" presStyleIdx="2" presStyleCnt="3">
        <dgm:presLayoutVars>
          <dgm:chMax val="0"/>
          <dgm:chPref val="0"/>
        </dgm:presLayoutVars>
      </dgm:prSet>
      <dgm:spPr/>
    </dgm:pt>
  </dgm:ptLst>
  <dgm:cxnLst>
    <dgm:cxn modelId="{F8247509-8CE4-4397-A82B-50933D74B1F6}" type="presOf" srcId="{A487F909-920E-4CFF-A31A-4EBF742EC79C}" destId="{6B64E09C-531D-4418-947D-D3E5BA351EED}" srcOrd="0" destOrd="0" presId="urn:microsoft.com/office/officeart/2018/2/layout/IconVerticalSolidList"/>
    <dgm:cxn modelId="{B39AA30A-4D78-43B0-8EA4-C543CD39BF54}" srcId="{6B6A29BE-7C5A-4946-B474-9E8BED9C88AC}" destId="{A487F909-920E-4CFF-A31A-4EBF742EC79C}" srcOrd="0" destOrd="0" parTransId="{274C6763-7DBF-42FC-BA1A-D3618EB9BED0}" sibTransId="{6EAC863A-F0A0-4770-8F59-03883ADD67F9}"/>
    <dgm:cxn modelId="{F23F8642-D197-44B0-B756-503D6E3AEBFF}" srcId="{6B6A29BE-7C5A-4946-B474-9E8BED9C88AC}" destId="{9DA7847A-B7AF-4E7A-9E25-6669237F7C11}" srcOrd="2" destOrd="0" parTransId="{DC1675C0-77DB-4BC5-9EDC-1DD6C43C6218}" sibTransId="{C77B3250-3318-44B4-8F4B-64AC7D44DEF0}"/>
    <dgm:cxn modelId="{A9AA864B-9A00-4BAE-90B0-522026807BD4}" type="presOf" srcId="{6B6A29BE-7C5A-4946-B474-9E8BED9C88AC}" destId="{07D59F3C-168B-4815-9A00-664901CB88ED}" srcOrd="0" destOrd="0" presId="urn:microsoft.com/office/officeart/2018/2/layout/IconVerticalSolidList"/>
    <dgm:cxn modelId="{A9EF4B80-3FF9-4BF1-90A3-A71B1F0E9C0A}" type="presOf" srcId="{9DA7847A-B7AF-4E7A-9E25-6669237F7C11}" destId="{F84CFC0D-D7B7-41A5-BEE2-FEBA946F29B7}" srcOrd="0" destOrd="0" presId="urn:microsoft.com/office/officeart/2018/2/layout/IconVerticalSolidList"/>
    <dgm:cxn modelId="{3FAFF397-B710-41F3-AACD-975EF1788141}" type="presOf" srcId="{850FEC33-94D1-4315-955C-B5A1B4CF1680}" destId="{C4AC72D2-7B03-4E45-9E2C-438095BAC904}" srcOrd="0" destOrd="0" presId="urn:microsoft.com/office/officeart/2018/2/layout/IconVerticalSolidList"/>
    <dgm:cxn modelId="{7E6CC9C3-EC76-41BD-A1EE-81CD7FFAD6B6}" srcId="{6B6A29BE-7C5A-4946-B474-9E8BED9C88AC}" destId="{850FEC33-94D1-4315-955C-B5A1B4CF1680}" srcOrd="1" destOrd="0" parTransId="{D79F6B3A-77BA-434B-BB35-26B772E0DC3D}" sibTransId="{AF2E16A0-A58E-414C-B860-B4723CB9D288}"/>
    <dgm:cxn modelId="{FA0DDA1C-18F9-4E86-8E7D-4A4CBD80EFAA}" type="presParOf" srcId="{07D59F3C-168B-4815-9A00-664901CB88ED}" destId="{1669490A-9822-4450-ADD8-8ED7A780B05E}" srcOrd="0" destOrd="0" presId="urn:microsoft.com/office/officeart/2018/2/layout/IconVerticalSolidList"/>
    <dgm:cxn modelId="{77F059A6-7C71-4AD2-885C-213ABBD4F727}" type="presParOf" srcId="{1669490A-9822-4450-ADD8-8ED7A780B05E}" destId="{921EF9E8-1902-47FE-AB88-FEC21B7DBB20}" srcOrd="0" destOrd="0" presId="urn:microsoft.com/office/officeart/2018/2/layout/IconVerticalSolidList"/>
    <dgm:cxn modelId="{2BD38292-22CC-4DF3-B573-1A2396D42284}" type="presParOf" srcId="{1669490A-9822-4450-ADD8-8ED7A780B05E}" destId="{C78EF35A-2E1B-4DD7-8038-0C9D8796AEB3}" srcOrd="1" destOrd="0" presId="urn:microsoft.com/office/officeart/2018/2/layout/IconVerticalSolidList"/>
    <dgm:cxn modelId="{3C6F28DA-CE88-429D-ABD8-4E40B7C8284B}" type="presParOf" srcId="{1669490A-9822-4450-ADD8-8ED7A780B05E}" destId="{89F8D480-3032-4EEF-80C2-82717AC91C5E}" srcOrd="2" destOrd="0" presId="urn:microsoft.com/office/officeart/2018/2/layout/IconVerticalSolidList"/>
    <dgm:cxn modelId="{7B34F878-1C1D-4746-87D5-29C3C5DCB826}" type="presParOf" srcId="{1669490A-9822-4450-ADD8-8ED7A780B05E}" destId="{6B64E09C-531D-4418-947D-D3E5BA351EED}" srcOrd="3" destOrd="0" presId="urn:microsoft.com/office/officeart/2018/2/layout/IconVerticalSolidList"/>
    <dgm:cxn modelId="{F8037E97-ADD5-4AF3-905E-67A7DB51863F}" type="presParOf" srcId="{07D59F3C-168B-4815-9A00-664901CB88ED}" destId="{39F03BE7-7D6D-43E2-A0DF-FA5AC66C9712}" srcOrd="1" destOrd="0" presId="urn:microsoft.com/office/officeart/2018/2/layout/IconVerticalSolidList"/>
    <dgm:cxn modelId="{CBE110BB-D4BD-4DB7-9386-1BB3FF2B7DEC}" type="presParOf" srcId="{07D59F3C-168B-4815-9A00-664901CB88ED}" destId="{F2438F1B-E26E-44D2-BD43-CDDF70BCE075}" srcOrd="2" destOrd="0" presId="urn:microsoft.com/office/officeart/2018/2/layout/IconVerticalSolidList"/>
    <dgm:cxn modelId="{02E7F297-195C-452A-8922-3B312FC5A3DF}" type="presParOf" srcId="{F2438F1B-E26E-44D2-BD43-CDDF70BCE075}" destId="{BDA11056-CA31-4A37-A1C2-D08FC5D05CE7}" srcOrd="0" destOrd="0" presId="urn:microsoft.com/office/officeart/2018/2/layout/IconVerticalSolidList"/>
    <dgm:cxn modelId="{70BFAB46-DC45-46B8-9745-2D75516C173D}" type="presParOf" srcId="{F2438F1B-E26E-44D2-BD43-CDDF70BCE075}" destId="{BCB9DAC3-DC8F-4417-841C-9D825E790532}" srcOrd="1" destOrd="0" presId="urn:microsoft.com/office/officeart/2018/2/layout/IconVerticalSolidList"/>
    <dgm:cxn modelId="{A5D2A7F4-C92C-44C6-9923-6708B82C817F}" type="presParOf" srcId="{F2438F1B-E26E-44D2-BD43-CDDF70BCE075}" destId="{A1992D85-5CD6-49E1-86D3-E14A2271FC9A}" srcOrd="2" destOrd="0" presId="urn:microsoft.com/office/officeart/2018/2/layout/IconVerticalSolidList"/>
    <dgm:cxn modelId="{FA1DBBAF-1842-4807-9C32-D220256AA13B}" type="presParOf" srcId="{F2438F1B-E26E-44D2-BD43-CDDF70BCE075}" destId="{C4AC72D2-7B03-4E45-9E2C-438095BAC904}" srcOrd="3" destOrd="0" presId="urn:microsoft.com/office/officeart/2018/2/layout/IconVerticalSolidList"/>
    <dgm:cxn modelId="{1E60E5A2-1370-4186-9538-BB983F262C6C}" type="presParOf" srcId="{07D59F3C-168B-4815-9A00-664901CB88ED}" destId="{11FA7296-A325-4B7A-8E28-2934CD15AF12}" srcOrd="3" destOrd="0" presId="urn:microsoft.com/office/officeart/2018/2/layout/IconVerticalSolidList"/>
    <dgm:cxn modelId="{0647A904-DB4B-491D-B30E-E54AB05C90E1}" type="presParOf" srcId="{07D59F3C-168B-4815-9A00-664901CB88ED}" destId="{0A6CC66D-DD67-4D9E-9980-1E52659E8E12}" srcOrd="4" destOrd="0" presId="urn:microsoft.com/office/officeart/2018/2/layout/IconVerticalSolidList"/>
    <dgm:cxn modelId="{6602EB1A-B4CC-426E-A9FD-A7DCDA00F2C7}" type="presParOf" srcId="{0A6CC66D-DD67-4D9E-9980-1E52659E8E12}" destId="{1BFFE7EC-FE5F-4903-B9D2-E785F975F1B0}" srcOrd="0" destOrd="0" presId="urn:microsoft.com/office/officeart/2018/2/layout/IconVerticalSolidList"/>
    <dgm:cxn modelId="{A1A95680-45CE-4EC7-BD74-015E84645981}" type="presParOf" srcId="{0A6CC66D-DD67-4D9E-9980-1E52659E8E12}" destId="{2145CCB5-5605-47D2-ABE9-8ADECAFFE25A}" srcOrd="1" destOrd="0" presId="urn:microsoft.com/office/officeart/2018/2/layout/IconVerticalSolidList"/>
    <dgm:cxn modelId="{5A0FF171-5303-455A-9AFB-288D93AF6235}" type="presParOf" srcId="{0A6CC66D-DD67-4D9E-9980-1E52659E8E12}" destId="{152E82B9-906B-4B7A-9594-4C83100F9A01}" srcOrd="2" destOrd="0" presId="urn:microsoft.com/office/officeart/2018/2/layout/IconVerticalSolidList"/>
    <dgm:cxn modelId="{E3981DF9-FBDE-4A7F-9493-2266C4EA8F6D}" type="presParOf" srcId="{0A6CC66D-DD67-4D9E-9980-1E52659E8E12}" destId="{F84CFC0D-D7B7-41A5-BEE2-FEBA946F29B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EF9E8-1902-47FE-AB88-FEC21B7DBB20}">
      <dsp:nvSpPr>
        <dsp:cNvPr id="0" name=""/>
        <dsp:cNvSpPr/>
      </dsp:nvSpPr>
      <dsp:spPr>
        <a:xfrm>
          <a:off x="0" y="499"/>
          <a:ext cx="9618133" cy="11692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8EF35A-2E1B-4DD7-8038-0C9D8796AEB3}">
      <dsp:nvSpPr>
        <dsp:cNvPr id="0" name=""/>
        <dsp:cNvSpPr/>
      </dsp:nvSpPr>
      <dsp:spPr>
        <a:xfrm>
          <a:off x="353707" y="263587"/>
          <a:ext cx="643104" cy="643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B64E09C-531D-4418-947D-D3E5BA351EED}">
      <dsp:nvSpPr>
        <dsp:cNvPr id="0" name=""/>
        <dsp:cNvSpPr/>
      </dsp:nvSpPr>
      <dsp:spPr>
        <a:xfrm>
          <a:off x="1350519" y="499"/>
          <a:ext cx="8267613"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933450">
            <a:lnSpc>
              <a:spcPct val="90000"/>
            </a:lnSpc>
            <a:spcBef>
              <a:spcPct val="0"/>
            </a:spcBef>
            <a:spcAft>
              <a:spcPct val="35000"/>
            </a:spcAft>
            <a:buNone/>
          </a:pPr>
          <a:r>
            <a:rPr lang="en-US" sz="2100" kern="1200"/>
            <a:t>Our project is a personal accounting system which consists of creating a platform or software that will allow users to manage and track their personal finances efficiently and accurately. </a:t>
          </a:r>
        </a:p>
      </dsp:txBody>
      <dsp:txXfrm>
        <a:off x="1350519" y="499"/>
        <a:ext cx="8267613" cy="1169280"/>
      </dsp:txXfrm>
    </dsp:sp>
    <dsp:sp modelId="{BDA11056-CA31-4A37-A1C2-D08FC5D05CE7}">
      <dsp:nvSpPr>
        <dsp:cNvPr id="0" name=""/>
        <dsp:cNvSpPr/>
      </dsp:nvSpPr>
      <dsp:spPr>
        <a:xfrm>
          <a:off x="0" y="1462100"/>
          <a:ext cx="9618133" cy="11692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B9DAC3-DC8F-4417-841C-9D825E790532}">
      <dsp:nvSpPr>
        <dsp:cNvPr id="0" name=""/>
        <dsp:cNvSpPr/>
      </dsp:nvSpPr>
      <dsp:spPr>
        <a:xfrm>
          <a:off x="353707" y="1725188"/>
          <a:ext cx="643104" cy="643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AC72D2-7B03-4E45-9E2C-438095BAC904}">
      <dsp:nvSpPr>
        <dsp:cNvPr id="0" name=""/>
        <dsp:cNvSpPr/>
      </dsp:nvSpPr>
      <dsp:spPr>
        <a:xfrm>
          <a:off x="1350519" y="1462100"/>
          <a:ext cx="8267613"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933450">
            <a:lnSpc>
              <a:spcPct val="90000"/>
            </a:lnSpc>
            <a:spcBef>
              <a:spcPct val="0"/>
            </a:spcBef>
            <a:spcAft>
              <a:spcPct val="35000"/>
            </a:spcAft>
            <a:buNone/>
          </a:pPr>
          <a:r>
            <a:rPr lang="en-US" sz="2100" kern="1200"/>
            <a:t>In addition, the system must be intuitive and easy to use, allowing users to access their financial information quickly and easily.</a:t>
          </a:r>
        </a:p>
      </dsp:txBody>
      <dsp:txXfrm>
        <a:off x="1350519" y="1462100"/>
        <a:ext cx="8267613" cy="1169280"/>
      </dsp:txXfrm>
    </dsp:sp>
    <dsp:sp modelId="{1BFFE7EC-FE5F-4903-B9D2-E785F975F1B0}">
      <dsp:nvSpPr>
        <dsp:cNvPr id="0" name=""/>
        <dsp:cNvSpPr/>
      </dsp:nvSpPr>
      <dsp:spPr>
        <a:xfrm>
          <a:off x="0" y="2923701"/>
          <a:ext cx="9618133" cy="116928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45CCB5-5605-47D2-ABE9-8ADECAFFE25A}">
      <dsp:nvSpPr>
        <dsp:cNvPr id="0" name=""/>
        <dsp:cNvSpPr/>
      </dsp:nvSpPr>
      <dsp:spPr>
        <a:xfrm>
          <a:off x="353707" y="3186789"/>
          <a:ext cx="643104" cy="643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84CFC0D-D7B7-41A5-BEE2-FEBA946F29B7}">
      <dsp:nvSpPr>
        <dsp:cNvPr id="0" name=""/>
        <dsp:cNvSpPr/>
      </dsp:nvSpPr>
      <dsp:spPr>
        <a:xfrm>
          <a:off x="1350519" y="2923701"/>
          <a:ext cx="8267613" cy="116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49" tIns="123749" rIns="123749" bIns="123749" numCol="1" spcCol="1270" anchor="ctr" anchorCtr="0">
          <a:noAutofit/>
        </a:bodyPr>
        <a:lstStyle/>
        <a:p>
          <a:pPr marL="0" lvl="0" indent="0" algn="l" defTabSz="933450">
            <a:lnSpc>
              <a:spcPct val="90000"/>
            </a:lnSpc>
            <a:spcBef>
              <a:spcPct val="0"/>
            </a:spcBef>
            <a:spcAft>
              <a:spcPct val="35000"/>
            </a:spcAft>
            <a:buNone/>
          </a:pPr>
          <a:r>
            <a:rPr lang="es-MX" sz="2100" kern="1200"/>
            <a:t>Start date</a:t>
          </a:r>
          <a:r>
            <a:rPr lang="en-US" sz="2100" kern="1200"/>
            <a:t>: 11-05-23       </a:t>
          </a:r>
          <a:r>
            <a:rPr lang="es-MX" sz="2100" kern="1200"/>
            <a:t>End Date</a:t>
          </a:r>
          <a:r>
            <a:rPr lang="en-US" sz="2100" kern="1200"/>
            <a:t>: 13-ago-23</a:t>
          </a:r>
        </a:p>
      </dsp:txBody>
      <dsp:txXfrm>
        <a:off x="1350519" y="2923701"/>
        <a:ext cx="8267613" cy="11692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375315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717875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90451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628795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361996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70976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‹Nº›</a:t>
            </a:fld>
            <a:endParaRPr lang="en-US" dirty="0"/>
          </a:p>
        </p:txBody>
      </p:sp>
    </p:spTree>
    <p:extLst>
      <p:ext uri="{BB962C8B-B14F-4D97-AF65-F5344CB8AC3E}">
        <p14:creationId xmlns:p14="http://schemas.microsoft.com/office/powerpoint/2010/main" val="1306761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665985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93595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404892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8/15/2023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‹Nº›</a:t>
            </a:fld>
            <a:endParaRPr lang="en-US" dirty="0"/>
          </a:p>
        </p:txBody>
      </p:sp>
    </p:spTree>
    <p:extLst>
      <p:ext uri="{BB962C8B-B14F-4D97-AF65-F5344CB8AC3E}">
        <p14:creationId xmlns:p14="http://schemas.microsoft.com/office/powerpoint/2010/main" val="1999241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085804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7369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845291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2A54C80-263E-416B-A8E0-580EDEADCBDC}" type="datetimeFigureOut">
              <a:rPr lang="en-US" smtClean="0"/>
              <a:t>8/15/2023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‹Nº›</a:t>
            </a:fld>
            <a:endParaRPr lang="en-US" dirty="0"/>
          </a:p>
        </p:txBody>
      </p:sp>
    </p:spTree>
    <p:extLst>
      <p:ext uri="{BB962C8B-B14F-4D97-AF65-F5344CB8AC3E}">
        <p14:creationId xmlns:p14="http://schemas.microsoft.com/office/powerpoint/2010/main" val="483273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8/15/2023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315484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8/15/2023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843836233"/>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715612" y="2020041"/>
            <a:ext cx="8574780" cy="1646302"/>
          </a:xfrm>
        </p:spPr>
        <p:txBody>
          <a:bodyPr/>
          <a:lstStyle/>
          <a:p>
            <a:r>
              <a:rPr lang="es-ES" dirty="0">
                <a:solidFill>
                  <a:schemeClr val="tx1"/>
                </a:solidFill>
              </a:rPr>
              <a:t>Sistema Personal Contable</a:t>
            </a:r>
            <a:endParaRPr lang="es-MX" dirty="0">
              <a:solidFill>
                <a:schemeClr val="tx1"/>
              </a:solidFill>
            </a:endParaRPr>
          </a:p>
        </p:txBody>
      </p:sp>
      <p:sp>
        <p:nvSpPr>
          <p:cNvPr id="3" name="Subtítulo 2"/>
          <p:cNvSpPr>
            <a:spLocks noGrp="1"/>
          </p:cNvSpPr>
          <p:nvPr>
            <p:ph type="subTitle" idx="1"/>
          </p:nvPr>
        </p:nvSpPr>
        <p:spPr>
          <a:xfrm>
            <a:off x="669390" y="3844285"/>
            <a:ext cx="10349001" cy="819646"/>
          </a:xfrm>
        </p:spPr>
        <p:txBody>
          <a:bodyPr>
            <a:normAutofit fontScale="25000" lnSpcReduction="20000"/>
          </a:bodyPr>
          <a:lstStyle/>
          <a:p>
            <a:r>
              <a:rPr lang="es-ES" sz="17600" dirty="0"/>
              <a:t>Cliente: David Iván Pérez Torres</a:t>
            </a:r>
          </a:p>
          <a:p>
            <a:r>
              <a:rPr lang="es-ES" sz="5600" dirty="0"/>
              <a:t>     </a:t>
            </a:r>
          </a:p>
          <a:p>
            <a:endParaRPr lang="es-MX" dirty="0"/>
          </a:p>
        </p:txBody>
      </p:sp>
      <p:pic>
        <p:nvPicPr>
          <p:cNvPr id="4" name="Imagen 3"/>
          <p:cNvPicPr>
            <a:picLocks noChangeAspect="1"/>
          </p:cNvPicPr>
          <p:nvPr/>
        </p:nvPicPr>
        <p:blipFill rotWithShape="1">
          <a:blip r:embed="rId2"/>
          <a:srcRect l="29755" t="26251" r="11216" b="12697"/>
          <a:stretch/>
        </p:blipFill>
        <p:spPr>
          <a:xfrm>
            <a:off x="2063591" y="4485123"/>
            <a:ext cx="3267664" cy="2112247"/>
          </a:xfrm>
          <a:prstGeom prst="rect">
            <a:avLst/>
          </a:prstGeom>
        </p:spPr>
      </p:pic>
      <p:pic>
        <p:nvPicPr>
          <p:cNvPr id="5" name="Imagen 4"/>
          <p:cNvPicPr>
            <a:picLocks noChangeAspect="1"/>
          </p:cNvPicPr>
          <p:nvPr/>
        </p:nvPicPr>
        <p:blipFill>
          <a:blip r:embed="rId3"/>
          <a:stretch>
            <a:fillRect/>
          </a:stretch>
        </p:blipFill>
        <p:spPr>
          <a:xfrm>
            <a:off x="493590" y="306502"/>
            <a:ext cx="3140002" cy="2512002"/>
          </a:xfrm>
          <a:prstGeom prst="rect">
            <a:avLst/>
          </a:prstGeom>
        </p:spPr>
      </p:pic>
      <p:pic>
        <p:nvPicPr>
          <p:cNvPr id="6" name="Imagen 5"/>
          <p:cNvPicPr>
            <a:picLocks noChangeAspect="1"/>
          </p:cNvPicPr>
          <p:nvPr/>
        </p:nvPicPr>
        <p:blipFill>
          <a:blip r:embed="rId4"/>
          <a:stretch>
            <a:fillRect/>
          </a:stretch>
        </p:blipFill>
        <p:spPr>
          <a:xfrm>
            <a:off x="8784128" y="145137"/>
            <a:ext cx="3012529" cy="2259397"/>
          </a:xfrm>
          <a:prstGeom prst="rect">
            <a:avLst/>
          </a:prstGeom>
        </p:spPr>
      </p:pic>
      <p:sp>
        <p:nvSpPr>
          <p:cNvPr id="8" name="CuadroTexto 7">
            <a:extLst>
              <a:ext uri="{FF2B5EF4-FFF2-40B4-BE49-F238E27FC236}">
                <a16:creationId xmlns:a16="http://schemas.microsoft.com/office/drawing/2014/main" id="{12041A19-DF4F-1172-240F-B97799B2EC17}"/>
              </a:ext>
            </a:extLst>
          </p:cNvPr>
          <p:cNvSpPr txBox="1"/>
          <p:nvPr/>
        </p:nvSpPr>
        <p:spPr>
          <a:xfrm>
            <a:off x="6262729" y="4549676"/>
            <a:ext cx="4147791" cy="2308324"/>
          </a:xfrm>
          <a:prstGeom prst="rect">
            <a:avLst/>
          </a:prstGeom>
          <a:noFill/>
        </p:spPr>
        <p:txBody>
          <a:bodyPr wrap="square" rtlCol="0">
            <a:spAutoFit/>
          </a:bodyPr>
          <a:lstStyle/>
          <a:p>
            <a:pPr algn="ctr"/>
            <a:r>
              <a:rPr lang="es-ES" sz="1800" dirty="0"/>
              <a:t>Integrantes:</a:t>
            </a:r>
          </a:p>
          <a:p>
            <a:pPr marL="285750" indent="-285750" algn="just">
              <a:buFont typeface="Wingdings" panose="05000000000000000000" pitchFamily="2" charset="2"/>
              <a:buChar char="q"/>
            </a:pPr>
            <a:r>
              <a:rPr lang="es-ES" sz="1800" dirty="0"/>
              <a:t>Cano Chino Ana Paola</a:t>
            </a:r>
          </a:p>
          <a:p>
            <a:pPr marL="285750" indent="-285750" algn="just">
              <a:buFont typeface="Wingdings" panose="05000000000000000000" pitchFamily="2" charset="2"/>
              <a:buChar char="q"/>
            </a:pPr>
            <a:r>
              <a:rPr lang="es-ES" sz="1800" dirty="0"/>
              <a:t>Delgado Velázquez Josué Jafet</a:t>
            </a:r>
          </a:p>
          <a:p>
            <a:pPr marL="285750" indent="-285750" algn="just">
              <a:buFont typeface="Wingdings" panose="05000000000000000000" pitchFamily="2" charset="2"/>
              <a:buChar char="q"/>
            </a:pPr>
            <a:r>
              <a:rPr lang="es-ES" sz="1800" dirty="0"/>
              <a:t>García Ortiz </a:t>
            </a:r>
            <a:r>
              <a:rPr lang="es-ES" sz="1800" dirty="0" err="1"/>
              <a:t>Angelo</a:t>
            </a:r>
            <a:r>
              <a:rPr lang="es-ES" sz="1800" dirty="0"/>
              <a:t> Daniel</a:t>
            </a:r>
          </a:p>
          <a:p>
            <a:pPr marL="285750" indent="-285750" algn="just">
              <a:buFont typeface="Wingdings" panose="05000000000000000000" pitchFamily="2" charset="2"/>
              <a:buChar char="q"/>
            </a:pPr>
            <a:r>
              <a:rPr lang="es-ES" sz="1800" dirty="0"/>
              <a:t>González Hernández Juan Diego</a:t>
            </a:r>
          </a:p>
          <a:p>
            <a:pPr marL="285750" indent="-285750" algn="just">
              <a:buFont typeface="Wingdings" panose="05000000000000000000" pitchFamily="2" charset="2"/>
              <a:buChar char="q"/>
            </a:pPr>
            <a:r>
              <a:rPr lang="es-ES" sz="1800" dirty="0"/>
              <a:t>Moctezuma Montoya Isaac</a:t>
            </a:r>
          </a:p>
          <a:p>
            <a:pPr marL="285750" indent="-285750" algn="just">
              <a:buFont typeface="Wingdings" panose="05000000000000000000" pitchFamily="2" charset="2"/>
              <a:buChar char="q"/>
            </a:pPr>
            <a:r>
              <a:rPr lang="es-ES" sz="1800" dirty="0"/>
              <a:t>Vázquez Sotelo Diego Alexis</a:t>
            </a:r>
          </a:p>
          <a:p>
            <a:endParaRPr lang="es-MX" dirty="0"/>
          </a:p>
        </p:txBody>
      </p:sp>
    </p:spTree>
    <p:extLst>
      <p:ext uri="{BB962C8B-B14F-4D97-AF65-F5344CB8AC3E}">
        <p14:creationId xmlns:p14="http://schemas.microsoft.com/office/powerpoint/2010/main" val="2526382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grpSp>
      <p:sp>
        <p:nvSpPr>
          <p:cNvPr id="2" name="Título 1">
            <a:extLst>
              <a:ext uri="{FF2B5EF4-FFF2-40B4-BE49-F238E27FC236}">
                <a16:creationId xmlns:a16="http://schemas.microsoft.com/office/drawing/2014/main" id="{C9C4CB55-3D9A-680B-54BA-B977371992D8}"/>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400" kern="1200" dirty="0">
                <a:solidFill>
                  <a:schemeClr val="tx1"/>
                </a:solidFill>
                <a:latin typeface="+mj-lt"/>
                <a:ea typeface="+mj-ea"/>
                <a:cs typeface="+mj-cs"/>
              </a:rPr>
              <a:t>Physical model of the database</a:t>
            </a:r>
          </a:p>
        </p:txBody>
      </p:sp>
      <p:pic>
        <p:nvPicPr>
          <p:cNvPr id="5" name="Marcador de contenido 4" descr="Diagrama&#10;&#10;Descripción generada automáticamente">
            <a:extLst>
              <a:ext uri="{FF2B5EF4-FFF2-40B4-BE49-F238E27FC236}">
                <a16:creationId xmlns:a16="http://schemas.microsoft.com/office/drawing/2014/main" id="{53763BEF-BCCE-4AF9-2FBC-48477F574470}"/>
              </a:ext>
            </a:extLst>
          </p:cNvPr>
          <p:cNvPicPr>
            <a:picLocks noGrp="1" noChangeAspect="1"/>
          </p:cNvPicPr>
          <p:nvPr>
            <p:ph idx="1"/>
          </p:nvPr>
        </p:nvPicPr>
        <p:blipFill>
          <a:blip r:embed="rId2"/>
          <a:stretch>
            <a:fillRect/>
          </a:stretch>
        </p:blipFill>
        <p:spPr>
          <a:xfrm>
            <a:off x="1261020" y="433506"/>
            <a:ext cx="7900321" cy="4384678"/>
          </a:xfrm>
          <a:prstGeom prst="rect">
            <a:avLst/>
          </a:prstGeom>
        </p:spPr>
      </p:pic>
    </p:spTree>
    <p:extLst>
      <p:ext uri="{BB962C8B-B14F-4D97-AF65-F5344CB8AC3E}">
        <p14:creationId xmlns:p14="http://schemas.microsoft.com/office/powerpoint/2010/main" val="3747965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C716EA-768D-52F4-6FB7-9BF1ACE473BF}"/>
              </a:ext>
            </a:extLst>
          </p:cNvPr>
          <p:cNvSpPr>
            <a:spLocks noGrp="1"/>
          </p:cNvSpPr>
          <p:nvPr>
            <p:ph type="title"/>
          </p:nvPr>
        </p:nvSpPr>
        <p:spPr>
          <a:xfrm>
            <a:off x="5536734" y="609600"/>
            <a:ext cx="3737268" cy="1320800"/>
          </a:xfrm>
        </p:spPr>
        <p:txBody>
          <a:bodyPr>
            <a:normAutofit/>
          </a:bodyPr>
          <a:lstStyle/>
          <a:p>
            <a:r>
              <a:rPr lang="es-MX" dirty="0"/>
              <a:t> </a:t>
            </a:r>
            <a:r>
              <a:rPr kumimoji="0" lang="es-ES" b="0" i="0" u="none" strike="noStrike" kern="1200" cap="none" spc="0" normalizeH="0" baseline="0" noProof="0" err="1">
                <a:ln>
                  <a:noFill/>
                </a:ln>
                <a:effectLst/>
                <a:uLnTx/>
                <a:uFillTx/>
                <a:latin typeface="Trebuchet MS" panose="020B0603020202020204"/>
                <a:ea typeface="+mj-ea"/>
                <a:cs typeface="+mj-cs"/>
              </a:rPr>
              <a:t>Possible</a:t>
            </a:r>
            <a:r>
              <a:rPr kumimoji="0" lang="es-ES" b="0" i="0" u="none" strike="noStrike" kern="1200" cap="none" spc="0" normalizeH="0" baseline="0" noProof="0">
                <a:ln>
                  <a:noFill/>
                </a:ln>
                <a:effectLst/>
                <a:uLnTx/>
                <a:uFillTx/>
                <a:latin typeface="Trebuchet MS" panose="020B0603020202020204"/>
                <a:ea typeface="+mj-ea"/>
                <a:cs typeface="+mj-cs"/>
              </a:rPr>
              <a:t> </a:t>
            </a:r>
            <a:r>
              <a:rPr kumimoji="0" lang="es-ES" b="0" i="0" u="none" strike="noStrike" kern="1200" cap="none" spc="0" normalizeH="0" baseline="0" noProof="0" err="1">
                <a:ln>
                  <a:noFill/>
                </a:ln>
                <a:effectLst/>
                <a:uLnTx/>
                <a:uFillTx/>
                <a:latin typeface="Trebuchet MS" panose="020B0603020202020204"/>
                <a:ea typeface="+mj-ea"/>
                <a:cs typeface="+mj-cs"/>
              </a:rPr>
              <a:t>risks</a:t>
            </a:r>
            <a:r>
              <a:rPr kumimoji="0" lang="es-ES" b="0" i="0" u="none" strike="noStrike" kern="1200" cap="none" spc="0" normalizeH="0" baseline="0" noProof="0">
                <a:ln>
                  <a:noFill/>
                </a:ln>
                <a:effectLst/>
                <a:uLnTx/>
                <a:uFillTx/>
                <a:latin typeface="Trebuchet MS" panose="020B0603020202020204"/>
                <a:ea typeface="+mj-ea"/>
                <a:cs typeface="+mj-cs"/>
              </a:rPr>
              <a:t> and </a:t>
            </a:r>
            <a:r>
              <a:rPr kumimoji="0" lang="es-ES" b="0" i="0" u="none" strike="noStrike" kern="1200" cap="none" spc="0" normalizeH="0" baseline="0" noProof="0" err="1">
                <a:ln>
                  <a:noFill/>
                </a:ln>
                <a:effectLst/>
                <a:uLnTx/>
                <a:uFillTx/>
                <a:latin typeface="Trebuchet MS" panose="020B0603020202020204"/>
                <a:ea typeface="+mj-ea"/>
                <a:cs typeface="+mj-cs"/>
              </a:rPr>
              <a:t>Solutions</a:t>
            </a:r>
            <a:endParaRPr lang="es-MX"/>
          </a:p>
        </p:txBody>
      </p:sp>
      <p:sp>
        <p:nvSpPr>
          <p:cNvPr id="3" name="Marcador de contenido 2">
            <a:extLst>
              <a:ext uri="{FF2B5EF4-FFF2-40B4-BE49-F238E27FC236}">
                <a16:creationId xmlns:a16="http://schemas.microsoft.com/office/drawing/2014/main" id="{AAA9EA5E-3B52-E5D3-AD06-132764BE55F5}"/>
              </a:ext>
            </a:extLst>
          </p:cNvPr>
          <p:cNvSpPr>
            <a:spLocks noGrp="1"/>
          </p:cNvSpPr>
          <p:nvPr>
            <p:ph idx="1"/>
          </p:nvPr>
        </p:nvSpPr>
        <p:spPr>
          <a:xfrm>
            <a:off x="5209563" y="2160589"/>
            <a:ext cx="4064439" cy="3880773"/>
          </a:xfrm>
        </p:spPr>
        <p:txBody>
          <a:bodyPr>
            <a:normAutofit/>
          </a:bodyPr>
          <a:lstStyle/>
          <a:p>
            <a:pPr>
              <a:buAutoNum type="arabicPeriod"/>
            </a:pPr>
            <a:r>
              <a:rPr lang="en-US">
                <a:latin typeface="Arial" panose="020B0604020202020204" pitchFamily="34" charset="0"/>
                <a:cs typeface="Arial" panose="020B0604020202020204" pitchFamily="34" charset="0"/>
              </a:rPr>
              <a:t>Not being able to successfully connect to the database.</a:t>
            </a:r>
          </a:p>
          <a:p>
            <a:pPr>
              <a:buAutoNum type="arabicPeriod"/>
            </a:pPr>
            <a:r>
              <a:rPr lang="es-ES" err="1">
                <a:latin typeface="Arial" panose="020B0604020202020204" pitchFamily="34" charset="0"/>
                <a:cs typeface="Arial" panose="020B0604020202020204" pitchFamily="34" charset="0"/>
              </a:rPr>
              <a:t>The</a:t>
            </a:r>
            <a:r>
              <a:rPr lang="es-ES">
                <a:latin typeface="Arial" panose="020B0604020202020204" pitchFamily="34" charset="0"/>
                <a:cs typeface="Arial" panose="020B0604020202020204" pitchFamily="34" charset="0"/>
              </a:rPr>
              <a:t> server </a:t>
            </a:r>
            <a:r>
              <a:rPr lang="es-ES" err="1">
                <a:latin typeface="Arial" panose="020B0604020202020204" pitchFamily="34" charset="0"/>
                <a:cs typeface="Arial" panose="020B0604020202020204" pitchFamily="34" charset="0"/>
              </a:rPr>
              <a:t>stops</a:t>
            </a:r>
            <a:r>
              <a:rPr lang="es-ES">
                <a:latin typeface="Arial" panose="020B0604020202020204" pitchFamily="34" charset="0"/>
                <a:cs typeface="Arial" panose="020B0604020202020204" pitchFamily="34" charset="0"/>
              </a:rPr>
              <a:t> </a:t>
            </a:r>
            <a:r>
              <a:rPr lang="es-ES" err="1">
                <a:latin typeface="Arial" panose="020B0604020202020204" pitchFamily="34" charset="0"/>
                <a:cs typeface="Arial" panose="020B0604020202020204" pitchFamily="34" charset="0"/>
              </a:rPr>
              <a:t>working</a:t>
            </a:r>
            <a:endParaRPr lang="es-ES">
              <a:latin typeface="Arial" panose="020B0604020202020204" pitchFamily="34" charset="0"/>
              <a:cs typeface="Arial" panose="020B0604020202020204" pitchFamily="34" charset="0"/>
            </a:endParaRPr>
          </a:p>
          <a:p>
            <a:pPr>
              <a:buAutoNum type="arabicPeriod"/>
            </a:pPr>
            <a:r>
              <a:rPr lang="es-ES" err="1">
                <a:latin typeface="Arial" panose="020B0604020202020204" pitchFamily="34" charset="0"/>
                <a:cs typeface="Arial" panose="020B0604020202020204" pitchFamily="34" charset="0"/>
              </a:rPr>
              <a:t>Not</a:t>
            </a:r>
            <a:r>
              <a:rPr lang="es-ES">
                <a:latin typeface="Arial" panose="020B0604020202020204" pitchFamily="34" charset="0"/>
                <a:cs typeface="Arial" panose="020B0604020202020204" pitchFamily="34" charset="0"/>
              </a:rPr>
              <a:t> meeting </a:t>
            </a:r>
            <a:r>
              <a:rPr lang="es-ES" err="1">
                <a:latin typeface="Arial" panose="020B0604020202020204" pitchFamily="34" charset="0"/>
                <a:cs typeface="Arial" panose="020B0604020202020204" pitchFamily="34" charset="0"/>
              </a:rPr>
              <a:t>customer</a:t>
            </a:r>
            <a:r>
              <a:rPr lang="es-ES">
                <a:latin typeface="Arial" panose="020B0604020202020204" pitchFamily="34" charset="0"/>
                <a:cs typeface="Arial" panose="020B0604020202020204" pitchFamily="34" charset="0"/>
              </a:rPr>
              <a:t> </a:t>
            </a:r>
            <a:r>
              <a:rPr lang="es-ES" err="1">
                <a:latin typeface="Arial" panose="020B0604020202020204" pitchFamily="34" charset="0"/>
                <a:cs typeface="Arial" panose="020B0604020202020204" pitchFamily="34" charset="0"/>
              </a:rPr>
              <a:t>expectations</a:t>
            </a:r>
            <a:endParaRPr lang="es-ES">
              <a:latin typeface="Arial" panose="020B0604020202020204" pitchFamily="34" charset="0"/>
              <a:cs typeface="Arial" panose="020B0604020202020204" pitchFamily="34" charset="0"/>
            </a:endParaRPr>
          </a:p>
          <a:p>
            <a:pPr>
              <a:buAutoNum type="arabicPeriod"/>
            </a:pPr>
            <a:r>
              <a:rPr lang="en-US">
                <a:latin typeface="Arial" panose="020B0604020202020204" pitchFamily="34" charset="0"/>
                <a:cs typeface="Arial" panose="020B0604020202020204" pitchFamily="34" charset="0"/>
              </a:rPr>
              <a:t>Not fulfilling what was previously promised</a:t>
            </a:r>
          </a:p>
          <a:p>
            <a:pPr>
              <a:buAutoNum type="arabicPeriod"/>
            </a:pPr>
            <a:r>
              <a:rPr lang="en-US">
                <a:latin typeface="Arial" panose="020B0604020202020204" pitchFamily="34" charset="0"/>
                <a:cs typeface="Arial" panose="020B0604020202020204" pitchFamily="34" charset="0"/>
              </a:rPr>
              <a:t>Not being able to finish the project on time.</a:t>
            </a:r>
            <a:endParaRPr lang="es-MX"/>
          </a:p>
        </p:txBody>
      </p:sp>
      <p:pic>
        <p:nvPicPr>
          <p:cNvPr id="5" name="Picture 4">
            <a:extLst>
              <a:ext uri="{FF2B5EF4-FFF2-40B4-BE49-F238E27FC236}">
                <a16:creationId xmlns:a16="http://schemas.microsoft.com/office/drawing/2014/main" id="{90A285FB-3423-E1F4-DA18-152F73BCCA6E}"/>
              </a:ext>
            </a:extLst>
          </p:cNvPr>
          <p:cNvPicPr>
            <a:picLocks noChangeAspect="1"/>
          </p:cNvPicPr>
          <p:nvPr/>
        </p:nvPicPr>
        <p:blipFill rotWithShape="1">
          <a:blip r:embed="rId2"/>
          <a:srcRect l="2296" r="53454"/>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Tree>
    <p:extLst>
      <p:ext uri="{BB962C8B-B14F-4D97-AF65-F5344CB8AC3E}">
        <p14:creationId xmlns:p14="http://schemas.microsoft.com/office/powerpoint/2010/main" val="205262117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Picture 4" descr="Graph on document with pen">
            <a:extLst>
              <a:ext uri="{FF2B5EF4-FFF2-40B4-BE49-F238E27FC236}">
                <a16:creationId xmlns:a16="http://schemas.microsoft.com/office/drawing/2014/main" id="{0959DBDD-5126-5146-13B5-5495877AE3C9}"/>
              </a:ext>
            </a:extLst>
          </p:cNvPr>
          <p:cNvPicPr>
            <a:picLocks noChangeAspect="1"/>
          </p:cNvPicPr>
          <p:nvPr/>
        </p:nvPicPr>
        <p:blipFill rotWithShape="1">
          <a:blip r:embed="rId2"/>
          <a:srcRect l="18307" r="4584"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ítulo 1">
            <a:extLst>
              <a:ext uri="{FF2B5EF4-FFF2-40B4-BE49-F238E27FC236}">
                <a16:creationId xmlns:a16="http://schemas.microsoft.com/office/drawing/2014/main" id="{B95B6EF4-06E4-DC35-DB41-3161E06E1598}"/>
              </a:ext>
            </a:extLst>
          </p:cNvPr>
          <p:cNvSpPr>
            <a:spLocks noGrp="1"/>
          </p:cNvSpPr>
          <p:nvPr>
            <p:ph type="title"/>
          </p:nvPr>
        </p:nvSpPr>
        <p:spPr>
          <a:xfrm>
            <a:off x="677333" y="609600"/>
            <a:ext cx="3851123" cy="1320800"/>
          </a:xfrm>
        </p:spPr>
        <p:txBody>
          <a:bodyPr>
            <a:normAutofit/>
          </a:bodyPr>
          <a:lstStyle/>
          <a:p>
            <a:r>
              <a:rPr lang="en-US"/>
              <a:t>Advantages of using our system</a:t>
            </a:r>
            <a:endParaRPr lang="es-MX"/>
          </a:p>
        </p:txBody>
      </p:sp>
      <p:sp>
        <p:nvSpPr>
          <p:cNvPr id="3" name="Marcador de contenido 2">
            <a:extLst>
              <a:ext uri="{FF2B5EF4-FFF2-40B4-BE49-F238E27FC236}">
                <a16:creationId xmlns:a16="http://schemas.microsoft.com/office/drawing/2014/main" id="{36E0F956-D172-3344-8822-FF4057783169}"/>
              </a:ext>
            </a:extLst>
          </p:cNvPr>
          <p:cNvSpPr>
            <a:spLocks noGrp="1"/>
          </p:cNvSpPr>
          <p:nvPr>
            <p:ph idx="1"/>
          </p:nvPr>
        </p:nvSpPr>
        <p:spPr>
          <a:xfrm>
            <a:off x="677334" y="2160589"/>
            <a:ext cx="3851122" cy="3880773"/>
          </a:xfrm>
        </p:spPr>
        <p:txBody>
          <a:bodyPr>
            <a:normAutofit/>
          </a:bodyPr>
          <a:lstStyle/>
          <a:p>
            <a:pPr marL="457200" indent="-457200">
              <a:buFont typeface="+mj-lt"/>
              <a:buAutoNum type="arabicPeriod"/>
            </a:pPr>
            <a:r>
              <a:rPr lang="en-US">
                <a:latin typeface="Arial" panose="020B0604020202020204" pitchFamily="34" charset="0"/>
                <a:cs typeface="Arial" panose="020B0604020202020204" pitchFamily="34" charset="0"/>
              </a:rPr>
              <a:t>Organization and classification of information</a:t>
            </a:r>
          </a:p>
          <a:p>
            <a:pPr marL="457200" indent="-457200">
              <a:buFont typeface="+mj-lt"/>
              <a:buAutoNum type="arabicPeriod"/>
            </a:pPr>
            <a:r>
              <a:rPr lang="es-MX">
                <a:latin typeface="Arial" panose="020B0604020202020204" pitchFamily="34" charset="0"/>
                <a:cs typeface="Arial" panose="020B0604020202020204" pitchFamily="34" charset="0"/>
              </a:rPr>
              <a:t>Budget Control</a:t>
            </a:r>
          </a:p>
          <a:p>
            <a:pPr marL="457200" indent="-457200">
              <a:buFont typeface="+mj-lt"/>
              <a:buAutoNum type="arabicPeriod"/>
            </a:pPr>
            <a:r>
              <a:rPr lang="es-ES">
                <a:latin typeface="Arial" panose="020B0604020202020204" pitchFamily="34" charset="0"/>
                <a:cs typeface="Arial" panose="020B0604020202020204" pitchFamily="34" charset="0"/>
              </a:rPr>
              <a:t>Long-</a:t>
            </a:r>
            <a:r>
              <a:rPr lang="es-ES" err="1">
                <a:latin typeface="Arial" panose="020B0604020202020204" pitchFamily="34" charset="0"/>
                <a:cs typeface="Arial" panose="020B0604020202020204" pitchFamily="34" charset="0"/>
              </a:rPr>
              <a:t>term</a:t>
            </a:r>
            <a:r>
              <a:rPr lang="es-ES">
                <a:latin typeface="Arial" panose="020B0604020202020204" pitchFamily="34" charset="0"/>
                <a:cs typeface="Arial" panose="020B0604020202020204" pitchFamily="34" charset="0"/>
              </a:rPr>
              <a:t> </a:t>
            </a:r>
            <a:r>
              <a:rPr lang="es-ES" err="1">
                <a:latin typeface="Arial" panose="020B0604020202020204" pitchFamily="34" charset="0"/>
                <a:cs typeface="Arial" panose="020B0604020202020204" pitchFamily="34" charset="0"/>
              </a:rPr>
              <a:t>financial</a:t>
            </a:r>
            <a:r>
              <a:rPr lang="es-ES">
                <a:latin typeface="Arial" panose="020B0604020202020204" pitchFamily="34" charset="0"/>
                <a:cs typeface="Arial" panose="020B0604020202020204" pitchFamily="34" charset="0"/>
              </a:rPr>
              <a:t> </a:t>
            </a:r>
            <a:r>
              <a:rPr lang="es-ES" err="1">
                <a:latin typeface="Arial" panose="020B0604020202020204" pitchFamily="34" charset="0"/>
                <a:cs typeface="Arial" panose="020B0604020202020204" pitchFamily="34" charset="0"/>
              </a:rPr>
              <a:t>planning</a:t>
            </a:r>
            <a:endParaRPr lang="es-ES">
              <a:latin typeface="Arial" panose="020B0604020202020204" pitchFamily="34" charset="0"/>
              <a:cs typeface="Arial" panose="020B0604020202020204" pitchFamily="34" charset="0"/>
            </a:endParaRPr>
          </a:p>
          <a:p>
            <a:pPr marL="457200" indent="-457200">
              <a:buFont typeface="+mj-lt"/>
              <a:buAutoNum type="arabicPeriod"/>
            </a:pPr>
            <a:r>
              <a:rPr lang="en-US">
                <a:latin typeface="Arial" panose="020B0604020202020204" pitchFamily="34" charset="0"/>
                <a:cs typeface="Arial" panose="020B0604020202020204" pitchFamily="34" charset="0"/>
              </a:rPr>
              <a:t>Reporting and analysis</a:t>
            </a:r>
            <a:endParaRPr lang="es-MX" dirty="0"/>
          </a:p>
        </p:txBody>
      </p:sp>
      <p:cxnSp>
        <p:nvCxnSpPr>
          <p:cNvPr id="14" name="Straight Connector 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1"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3"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5"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Tree>
    <p:extLst>
      <p:ext uri="{BB962C8B-B14F-4D97-AF65-F5344CB8AC3E}">
        <p14:creationId xmlns:p14="http://schemas.microsoft.com/office/powerpoint/2010/main" val="402464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8596668" cy="1320800"/>
          </a:xfrm>
        </p:spPr>
        <p:txBody>
          <a:bodyPr>
            <a:normAutofit/>
          </a:bodyPr>
          <a:lstStyle/>
          <a:p>
            <a:pPr algn="ctr"/>
            <a:r>
              <a:rPr lang="es-MX" sz="5400">
                <a:solidFill>
                  <a:schemeClr val="tx1"/>
                </a:solidFill>
              </a:rPr>
              <a:t>Lessons learned</a:t>
            </a:r>
            <a:endParaRPr lang="es-MX" sz="5400" dirty="0">
              <a:solidFill>
                <a:schemeClr val="tx1"/>
              </a:solidFill>
            </a:endParaRPr>
          </a:p>
        </p:txBody>
      </p:sp>
      <p:sp>
        <p:nvSpPr>
          <p:cNvPr id="6" name="Marcador de contenido 5">
            <a:extLst>
              <a:ext uri="{FF2B5EF4-FFF2-40B4-BE49-F238E27FC236}">
                <a16:creationId xmlns:a16="http://schemas.microsoft.com/office/drawing/2014/main" id="{05317F42-E313-38AB-9F6B-B3E786B46CC6}"/>
              </a:ext>
            </a:extLst>
          </p:cNvPr>
          <p:cNvSpPr>
            <a:spLocks noGrp="1"/>
          </p:cNvSpPr>
          <p:nvPr>
            <p:ph idx="1"/>
          </p:nvPr>
        </p:nvSpPr>
        <p:spPr>
          <a:xfrm>
            <a:off x="677332" y="2160589"/>
            <a:ext cx="4410718" cy="3880773"/>
          </a:xfrm>
        </p:spPr>
        <p:txBody>
          <a:bodyPr/>
          <a:lstStyle/>
          <a:p>
            <a:pPr>
              <a:buFont typeface="+mj-lt"/>
              <a:buAutoNum type="arabicPeriod"/>
            </a:pPr>
            <a:r>
              <a:rPr lang="es-MX" sz="2800"/>
              <a:t>Better organization</a:t>
            </a:r>
          </a:p>
          <a:p>
            <a:pPr>
              <a:buFont typeface="+mj-lt"/>
              <a:buAutoNum type="arabicPeriod"/>
            </a:pPr>
            <a:r>
              <a:rPr lang="es-MX" sz="2800"/>
              <a:t>Better communication</a:t>
            </a:r>
          </a:p>
          <a:p>
            <a:pPr>
              <a:buFont typeface="+mj-lt"/>
              <a:buAutoNum type="arabicPeriod"/>
            </a:pPr>
            <a:r>
              <a:rPr lang="es-MX" sz="2800"/>
              <a:t>Have time</a:t>
            </a:r>
          </a:p>
          <a:p>
            <a:pPr>
              <a:buFont typeface="+mj-lt"/>
              <a:buAutoNum type="arabicPeriod"/>
            </a:pPr>
            <a:r>
              <a:rPr lang="es-MX" sz="2800"/>
              <a:t>Improve performance</a:t>
            </a:r>
          </a:p>
          <a:p>
            <a:pPr>
              <a:buFont typeface="+mj-lt"/>
              <a:buAutoNum type="arabicPeriod"/>
            </a:pPr>
            <a:r>
              <a:rPr lang="es-MX" sz="2800"/>
              <a:t>Ask for help</a:t>
            </a:r>
          </a:p>
          <a:p>
            <a:pPr>
              <a:buFont typeface="+mj-lt"/>
              <a:buAutoNum type="arabicPeriod"/>
            </a:pPr>
            <a:r>
              <a:rPr lang="es-MX" sz="2800"/>
              <a:t>Better information collection</a:t>
            </a:r>
          </a:p>
          <a:p>
            <a:pPr marL="0" indent="0">
              <a:buNone/>
            </a:pPr>
            <a:endParaRPr lang="es-MX" sz="2800"/>
          </a:p>
          <a:p>
            <a:pPr>
              <a:buFont typeface="+mj-lt"/>
              <a:buAutoNum type="arabicPeriod"/>
            </a:pPr>
            <a:endParaRPr lang="es-MX"/>
          </a:p>
          <a:p>
            <a:endParaRPr lang="es-MX" dirty="0"/>
          </a:p>
        </p:txBody>
      </p:sp>
      <p:pic>
        <p:nvPicPr>
          <p:cNvPr id="5" name="Imagen 4">
            <a:extLst>
              <a:ext uri="{FF2B5EF4-FFF2-40B4-BE49-F238E27FC236}">
                <a16:creationId xmlns:a16="http://schemas.microsoft.com/office/drawing/2014/main" id="{14E4CA5C-2426-2C63-FA48-94DC7841CCF4}"/>
              </a:ext>
            </a:extLst>
          </p:cNvPr>
          <p:cNvPicPr>
            <a:picLocks noChangeAspect="1"/>
          </p:cNvPicPr>
          <p:nvPr/>
        </p:nvPicPr>
        <p:blipFill>
          <a:blip r:embed="rId2"/>
          <a:stretch>
            <a:fillRect/>
          </a:stretch>
        </p:blipFill>
        <p:spPr>
          <a:xfrm>
            <a:off x="6383071" y="2159663"/>
            <a:ext cx="1826549" cy="1826549"/>
          </a:xfrm>
          <a:prstGeom prst="rect">
            <a:avLst/>
          </a:prstGeom>
        </p:spPr>
      </p:pic>
      <p:pic>
        <p:nvPicPr>
          <p:cNvPr id="7" name="Imagen 6">
            <a:extLst>
              <a:ext uri="{FF2B5EF4-FFF2-40B4-BE49-F238E27FC236}">
                <a16:creationId xmlns:a16="http://schemas.microsoft.com/office/drawing/2014/main" id="{592B01B0-CF27-5139-0134-CA15CE53A749}"/>
              </a:ext>
            </a:extLst>
          </p:cNvPr>
          <p:cNvPicPr>
            <a:picLocks noChangeAspect="1"/>
          </p:cNvPicPr>
          <p:nvPr/>
        </p:nvPicPr>
        <p:blipFill>
          <a:blip r:embed="rId3"/>
          <a:stretch>
            <a:fillRect/>
          </a:stretch>
        </p:blipFill>
        <p:spPr>
          <a:xfrm>
            <a:off x="5923002" y="4214812"/>
            <a:ext cx="2746689" cy="1826549"/>
          </a:xfrm>
          <a:prstGeom prst="rect">
            <a:avLst/>
          </a:prstGeom>
        </p:spPr>
      </p:pic>
    </p:spTree>
    <p:extLst>
      <p:ext uri="{BB962C8B-B14F-4D97-AF65-F5344CB8AC3E}">
        <p14:creationId xmlns:p14="http://schemas.microsoft.com/office/powerpoint/2010/main" val="3700494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3"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4" name="Isosceles Triangle 13">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5"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6"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7"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8" name="Isosceles Triangle 17">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9" name="Isosceles Triangle 18">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grpSp>
      <p:pic>
        <p:nvPicPr>
          <p:cNvPr id="2" name="Imagen 1" descr="Un dibujo de un perro&#10;&#10;Descripción generada automáticamente con confianza media">
            <a:extLst>
              <a:ext uri="{FF2B5EF4-FFF2-40B4-BE49-F238E27FC236}">
                <a16:creationId xmlns:a16="http://schemas.microsoft.com/office/drawing/2014/main" id="{27A80495-6776-B9FF-0C82-41FA6002C7D5}"/>
              </a:ext>
            </a:extLst>
          </p:cNvPr>
          <p:cNvPicPr>
            <a:picLocks noChangeAspect="1"/>
          </p:cNvPicPr>
          <p:nvPr/>
        </p:nvPicPr>
        <p:blipFill rotWithShape="1">
          <a:blip r:embed="rId2"/>
          <a:srcRect l="1333"/>
          <a:stretch/>
        </p:blipFill>
        <p:spPr>
          <a:xfrm>
            <a:off x="1" y="10"/>
            <a:ext cx="12191999" cy="6857990"/>
          </a:xfrm>
          <a:prstGeom prst="rect">
            <a:avLst/>
          </a:prstGeom>
        </p:spPr>
      </p:pic>
      <p:sp>
        <p:nvSpPr>
          <p:cNvPr id="21" name="Isosceles Triangle 20">
            <a:extLst>
              <a:ext uri="{FF2B5EF4-FFF2-40B4-BE49-F238E27FC236}">
                <a16:creationId xmlns:a16="http://schemas.microsoft.com/office/drawing/2014/main" id="{CC4083E7-7DB9-4FC5-B464-F3D93B8D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3" name="Parallelogram 22">
            <a:extLst>
              <a:ext uri="{FF2B5EF4-FFF2-40B4-BE49-F238E27FC236}">
                <a16:creationId xmlns:a16="http://schemas.microsoft.com/office/drawing/2014/main" id="{3A31F45F-754F-4DE9-BB47-376D852F1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2562" y="0"/>
            <a:ext cx="7315200" cy="6858000"/>
          </a:xfrm>
          <a:prstGeom prst="parallelogram">
            <a:avLst>
              <a:gd name="adj" fmla="val 14937"/>
            </a:avLst>
          </a:prstGeom>
          <a:solidFill>
            <a:schemeClr val="bg1">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527EB943-755E-4000-849C-70B9070CB58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88C0E865-DD2F-4731-8827-462D0810D6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926CA434-D0D7-4D87-925F-AADDDC580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1" name="Rectangle 25">
            <a:extLst>
              <a:ext uri="{FF2B5EF4-FFF2-40B4-BE49-F238E27FC236}">
                <a16:creationId xmlns:a16="http://schemas.microsoft.com/office/drawing/2014/main" id="{321F9B9F-EF9D-471D-8682-32FC29FFD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3" name="Isosceles Triangle 32">
            <a:extLst>
              <a:ext uri="{FF2B5EF4-FFF2-40B4-BE49-F238E27FC236}">
                <a16:creationId xmlns:a16="http://schemas.microsoft.com/office/drawing/2014/main" id="{B3E64CAB-A26E-41D9-BDF3-C2126B5E8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 name="Título 3">
            <a:extLst>
              <a:ext uri="{FF2B5EF4-FFF2-40B4-BE49-F238E27FC236}">
                <a16:creationId xmlns:a16="http://schemas.microsoft.com/office/drawing/2014/main" id="{35E6BAFB-A03E-2B56-9BE9-3BC2C3566A09}"/>
              </a:ext>
            </a:extLst>
          </p:cNvPr>
          <p:cNvSpPr>
            <a:spLocks noGrp="1"/>
          </p:cNvSpPr>
          <p:nvPr>
            <p:ph type="title"/>
          </p:nvPr>
        </p:nvSpPr>
        <p:spPr>
          <a:xfrm>
            <a:off x="4704200" y="1678665"/>
            <a:ext cx="4569803" cy="2369131"/>
          </a:xfrm>
        </p:spPr>
        <p:txBody>
          <a:bodyPr vert="horz" lIns="91440" tIns="45720" rIns="91440" bIns="45720" rtlCol="0" anchor="b">
            <a:normAutofit/>
          </a:bodyPr>
          <a:lstStyle/>
          <a:p>
            <a:pPr algn="r"/>
            <a:r>
              <a:rPr lang="en-US" sz="5400" dirty="0"/>
              <a:t>System Testing</a:t>
            </a:r>
          </a:p>
        </p:txBody>
      </p:sp>
      <p:sp>
        <p:nvSpPr>
          <p:cNvPr id="35" name="Rectangle 27">
            <a:extLst>
              <a:ext uri="{FF2B5EF4-FFF2-40B4-BE49-F238E27FC236}">
                <a16:creationId xmlns:a16="http://schemas.microsoft.com/office/drawing/2014/main" id="{B514DF98-6EAD-4CC5-A489-A860CF56A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7" name="Rectangle 28">
            <a:extLst>
              <a:ext uri="{FF2B5EF4-FFF2-40B4-BE49-F238E27FC236}">
                <a16:creationId xmlns:a16="http://schemas.microsoft.com/office/drawing/2014/main" id="{B4D87FD0-176F-488F-BAD6-5CB75827CE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9" name="Rectangle 29">
            <a:extLst>
              <a:ext uri="{FF2B5EF4-FFF2-40B4-BE49-F238E27FC236}">
                <a16:creationId xmlns:a16="http://schemas.microsoft.com/office/drawing/2014/main" id="{92534681-4F90-4D14-B32A-6C2FB37C8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1" name="Isosceles Triangle 40">
            <a:extLst>
              <a:ext uri="{FF2B5EF4-FFF2-40B4-BE49-F238E27FC236}">
                <a16:creationId xmlns:a16="http://schemas.microsoft.com/office/drawing/2014/main" id="{7F846794-611C-4DF8-A443-7C27A11C2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Tree>
    <p:extLst>
      <p:ext uri="{BB962C8B-B14F-4D97-AF65-F5344CB8AC3E}">
        <p14:creationId xmlns:p14="http://schemas.microsoft.com/office/powerpoint/2010/main" val="4151818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2"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6"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8"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63298EA8-77F7-F76D-D30B-057E1AC314B4}"/>
              </a:ext>
            </a:extLst>
          </p:cNvPr>
          <p:cNvSpPr>
            <a:spLocks noGrp="1"/>
          </p:cNvSpPr>
          <p:nvPr>
            <p:ph type="title"/>
          </p:nvPr>
        </p:nvSpPr>
        <p:spPr>
          <a:xfrm>
            <a:off x="7181723" y="609600"/>
            <a:ext cx="4512989" cy="2227730"/>
          </a:xfrm>
        </p:spPr>
        <p:txBody>
          <a:bodyPr anchor="ctr">
            <a:normAutofit/>
          </a:bodyPr>
          <a:lstStyle/>
          <a:p>
            <a:r>
              <a:rPr lang="es-ES">
                <a:solidFill>
                  <a:srgbClr val="FFFFFF"/>
                </a:solidFill>
              </a:rPr>
              <a:t>Conclusions </a:t>
            </a:r>
            <a:endParaRPr lang="es-MX">
              <a:solidFill>
                <a:srgbClr val="FFFFFF"/>
              </a:solidFill>
            </a:endParaRPr>
          </a:p>
        </p:txBody>
      </p:sp>
      <p:pic>
        <p:nvPicPr>
          <p:cNvPr id="7" name="Graphic 6" descr="Diploma Roll">
            <a:extLst>
              <a:ext uri="{FF2B5EF4-FFF2-40B4-BE49-F238E27FC236}">
                <a16:creationId xmlns:a16="http://schemas.microsoft.com/office/drawing/2014/main" id="{20943154-C2DE-FFA0-4D82-EEB5D453A4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51" y="1545062"/>
            <a:ext cx="3856774" cy="3856774"/>
          </a:xfrm>
          <a:prstGeom prst="rect">
            <a:avLst/>
          </a:prstGeom>
        </p:spPr>
      </p:pic>
      <p:sp>
        <p:nvSpPr>
          <p:cNvPr id="3" name="Marcador de contenido 2">
            <a:extLst>
              <a:ext uri="{FF2B5EF4-FFF2-40B4-BE49-F238E27FC236}">
                <a16:creationId xmlns:a16="http://schemas.microsoft.com/office/drawing/2014/main" id="{6200881E-0F7D-0C55-6428-A7D1B96E9666}"/>
              </a:ext>
            </a:extLst>
          </p:cNvPr>
          <p:cNvSpPr>
            <a:spLocks noGrp="1"/>
          </p:cNvSpPr>
          <p:nvPr>
            <p:ph idx="1"/>
          </p:nvPr>
        </p:nvSpPr>
        <p:spPr>
          <a:xfrm>
            <a:off x="7181725" y="2837329"/>
            <a:ext cx="4512988" cy="3317938"/>
          </a:xfrm>
        </p:spPr>
        <p:txBody>
          <a:bodyPr anchor="t">
            <a:normAutofit/>
          </a:bodyPr>
          <a:lstStyle/>
          <a:p>
            <a:pPr marL="0" indent="0">
              <a:buNone/>
            </a:pPr>
            <a:r>
              <a:rPr lang="en-US">
                <a:solidFill>
                  <a:srgbClr val="FFFFFF"/>
                </a:solidFill>
                <a:latin typeface="Arial" panose="020B0604020202020204" pitchFamily="34" charset="0"/>
                <a:cs typeface="Arial" panose="020B0604020202020204" pitchFamily="34" charset="0"/>
              </a:rPr>
              <a:t>In conclusion, the development of our personal accounting system project (SPC for its acronym in Spanish), is justified by the need to have a tool that facilitates the efficient management and control of personal finances. By providing a clear vision of income and expenses, our system allows for better financial planning and decision-making, thus helping the well-being and economic stability of users.</a:t>
            </a:r>
            <a:endParaRPr lang="es-ES">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6111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D16F1A-5D78-4402-81FF-31A98AFD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0C7D28F-A6AC-2721-BA37-8B7B8BEFC1CF}"/>
              </a:ext>
            </a:extLst>
          </p:cNvPr>
          <p:cNvSpPr>
            <a:spLocks noGrp="1"/>
          </p:cNvSpPr>
          <p:nvPr>
            <p:ph type="title"/>
          </p:nvPr>
        </p:nvSpPr>
        <p:spPr>
          <a:xfrm>
            <a:off x="1286933" y="609600"/>
            <a:ext cx="10197494" cy="1099457"/>
          </a:xfrm>
        </p:spPr>
        <p:txBody>
          <a:bodyPr>
            <a:normAutofit/>
          </a:bodyPr>
          <a:lstStyle/>
          <a:p>
            <a:r>
              <a:rPr lang="es-ES" err="1"/>
              <a:t>Description</a:t>
            </a:r>
            <a:r>
              <a:rPr lang="es-ES"/>
              <a:t> </a:t>
            </a:r>
            <a:endParaRPr lang="es-MX"/>
          </a:p>
        </p:txBody>
      </p:sp>
      <p:sp>
        <p:nvSpPr>
          <p:cNvPr id="11" name="Isosceles Triangle 10">
            <a:extLst>
              <a:ext uri="{FF2B5EF4-FFF2-40B4-BE49-F238E27FC236}">
                <a16:creationId xmlns:a16="http://schemas.microsoft.com/office/drawing/2014/main" id="{1B2FB7F0-6A45-43E8-88A7-48E46E6D4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3" name="Isosceles Triangle 12">
            <a:extLst>
              <a:ext uri="{FF2B5EF4-FFF2-40B4-BE49-F238E27FC236}">
                <a16:creationId xmlns:a16="http://schemas.microsoft.com/office/drawing/2014/main" id="{6BA9C607-662B-4FBB-A3F3-CF593AD73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graphicFrame>
        <p:nvGraphicFramePr>
          <p:cNvPr id="5" name="Marcador de contenido 2">
            <a:extLst>
              <a:ext uri="{FF2B5EF4-FFF2-40B4-BE49-F238E27FC236}">
                <a16:creationId xmlns:a16="http://schemas.microsoft.com/office/drawing/2014/main" id="{D5922514-8C78-F45F-CD37-68159B2B12F0}"/>
              </a:ext>
            </a:extLst>
          </p:cNvPr>
          <p:cNvGraphicFramePr>
            <a:graphicFrameLocks noGrp="1"/>
          </p:cNvGraphicFramePr>
          <p:nvPr>
            <p:ph idx="1"/>
            <p:extLst>
              <p:ext uri="{D42A27DB-BD31-4B8C-83A1-F6EECF244321}">
                <p14:modId xmlns:p14="http://schemas.microsoft.com/office/powerpoint/2010/main" val="417675042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758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77330" y="609600"/>
            <a:ext cx="2930518" cy="1320800"/>
          </a:xfrm>
        </p:spPr>
        <p:txBody>
          <a:bodyPr anchor="ctr">
            <a:normAutofit/>
          </a:bodyPr>
          <a:lstStyle/>
          <a:p>
            <a:pPr algn="ctr"/>
            <a:r>
              <a:rPr lang="es-MX" sz="3300" dirty="0"/>
              <a:t> </a:t>
            </a:r>
            <a:r>
              <a:rPr lang="es-MX" sz="3300" dirty="0" err="1">
                <a:solidFill>
                  <a:schemeClr val="tx1"/>
                </a:solidFill>
              </a:rPr>
              <a:t>Implemented</a:t>
            </a:r>
            <a:r>
              <a:rPr lang="es-MX" sz="3300" dirty="0">
                <a:solidFill>
                  <a:schemeClr val="tx1"/>
                </a:solidFill>
              </a:rPr>
              <a:t> modules</a:t>
            </a:r>
          </a:p>
        </p:txBody>
      </p:sp>
      <p:sp>
        <p:nvSpPr>
          <p:cNvPr id="3" name="Marcador de contenido 2">
            <a:extLst>
              <a:ext uri="{FF2B5EF4-FFF2-40B4-BE49-F238E27FC236}">
                <a16:creationId xmlns:a16="http://schemas.microsoft.com/office/drawing/2014/main" id="{C6C1B098-2FE2-3AFC-31F6-1DAECC3A4672}"/>
              </a:ext>
            </a:extLst>
          </p:cNvPr>
          <p:cNvSpPr>
            <a:spLocks noGrp="1"/>
          </p:cNvSpPr>
          <p:nvPr>
            <p:ph idx="1"/>
          </p:nvPr>
        </p:nvSpPr>
        <p:spPr>
          <a:xfrm>
            <a:off x="677330" y="2160589"/>
            <a:ext cx="2930517" cy="3880773"/>
          </a:xfrm>
        </p:spPr>
        <p:txBody>
          <a:bodyPr>
            <a:normAutofit/>
          </a:bodyPr>
          <a:lstStyle/>
          <a:p>
            <a:r>
              <a:rPr lang="es-ES" err="1"/>
              <a:t>Login</a:t>
            </a:r>
            <a:endParaRPr lang="es-ES"/>
          </a:p>
          <a:p>
            <a:r>
              <a:rPr lang="es-MX" err="1"/>
              <a:t>Registration</a:t>
            </a:r>
            <a:endParaRPr lang="es-MX"/>
          </a:p>
          <a:p>
            <a:r>
              <a:rPr lang="es-MX" err="1"/>
              <a:t>Dashboard</a:t>
            </a:r>
            <a:endParaRPr lang="es-MX"/>
          </a:p>
          <a:p>
            <a:r>
              <a:rPr lang="es-MX" err="1"/>
              <a:t>Graphics</a:t>
            </a:r>
            <a:endParaRPr lang="es-MX"/>
          </a:p>
          <a:p>
            <a:r>
              <a:rPr lang="es-MX" err="1"/>
              <a:t>Categories</a:t>
            </a:r>
            <a:endParaRPr lang="es-MX"/>
          </a:p>
          <a:p>
            <a:r>
              <a:rPr lang="es-MX" err="1"/>
              <a:t>Movements</a:t>
            </a:r>
            <a:endParaRPr lang="es-MX"/>
          </a:p>
          <a:p>
            <a:r>
              <a:rPr lang="es-MX"/>
              <a:t>Log </a:t>
            </a:r>
            <a:r>
              <a:rPr lang="es-MX" err="1"/>
              <a:t>out</a:t>
            </a:r>
            <a:endParaRPr lang="es-MX"/>
          </a:p>
          <a:p>
            <a:endParaRPr lang="es-MX" dirty="0"/>
          </a:p>
          <a:p>
            <a:endParaRPr lang="es-MX" dirty="0"/>
          </a:p>
          <a:p>
            <a:endParaRPr lang="es-MX" dirty="0"/>
          </a:p>
          <a:p>
            <a:endParaRPr lang="es-ES" dirty="0"/>
          </a:p>
          <a:p>
            <a:endParaRPr lang="es-MX" dirty="0"/>
          </a:p>
        </p:txBody>
      </p:sp>
      <p:pic>
        <p:nvPicPr>
          <p:cNvPr id="7" name="Imagen 6" descr="Escala de tiempo&#10;&#10;Descripción generada automáticamente">
            <a:extLst>
              <a:ext uri="{FF2B5EF4-FFF2-40B4-BE49-F238E27FC236}">
                <a16:creationId xmlns:a16="http://schemas.microsoft.com/office/drawing/2014/main" id="{AAC7B632-92D4-CBA3-DA3C-9FCFA5149867}"/>
              </a:ext>
            </a:extLst>
          </p:cNvPr>
          <p:cNvPicPr>
            <a:picLocks noChangeAspect="1"/>
          </p:cNvPicPr>
          <p:nvPr/>
        </p:nvPicPr>
        <p:blipFill>
          <a:blip r:embed="rId2"/>
          <a:stretch>
            <a:fillRect/>
          </a:stretch>
        </p:blipFill>
        <p:spPr>
          <a:xfrm>
            <a:off x="3852844" y="903914"/>
            <a:ext cx="2596281" cy="1486371"/>
          </a:xfrm>
          <a:prstGeom prst="rect">
            <a:avLst/>
          </a:prstGeom>
        </p:spPr>
      </p:pic>
      <p:pic>
        <p:nvPicPr>
          <p:cNvPr id="5" name="Imagen 4" descr="Gráfico&#10;&#10;Descripción generada automáticamente">
            <a:extLst>
              <a:ext uri="{FF2B5EF4-FFF2-40B4-BE49-F238E27FC236}">
                <a16:creationId xmlns:a16="http://schemas.microsoft.com/office/drawing/2014/main" id="{8BD796FC-B59D-FC9E-3A3D-96A051632769}"/>
              </a:ext>
            </a:extLst>
          </p:cNvPr>
          <p:cNvPicPr>
            <a:picLocks noChangeAspect="1"/>
          </p:cNvPicPr>
          <p:nvPr/>
        </p:nvPicPr>
        <p:blipFill>
          <a:blip r:embed="rId3"/>
          <a:stretch>
            <a:fillRect/>
          </a:stretch>
        </p:blipFill>
        <p:spPr>
          <a:xfrm flipH="1">
            <a:off x="6677718" y="903914"/>
            <a:ext cx="2596281" cy="1486371"/>
          </a:xfrm>
          <a:prstGeom prst="rect">
            <a:avLst/>
          </a:prstGeom>
        </p:spPr>
      </p:pic>
      <p:pic>
        <p:nvPicPr>
          <p:cNvPr id="6" name="Imagen 5" descr="Interfaz de usuario gráfica&#10;&#10;Descripción generada automáticamente">
            <a:extLst>
              <a:ext uri="{FF2B5EF4-FFF2-40B4-BE49-F238E27FC236}">
                <a16:creationId xmlns:a16="http://schemas.microsoft.com/office/drawing/2014/main" id="{E2A4459A-AA81-07D2-5EBA-27180F9A20F5}"/>
              </a:ext>
            </a:extLst>
          </p:cNvPr>
          <p:cNvPicPr>
            <a:picLocks noChangeAspect="1"/>
          </p:cNvPicPr>
          <p:nvPr/>
        </p:nvPicPr>
        <p:blipFill>
          <a:blip r:embed="rId4"/>
          <a:stretch>
            <a:fillRect/>
          </a:stretch>
        </p:blipFill>
        <p:spPr>
          <a:xfrm>
            <a:off x="3852839" y="2958034"/>
            <a:ext cx="5421162" cy="3035850"/>
          </a:xfrm>
          <a:prstGeom prst="rect">
            <a:avLst/>
          </a:prstGeom>
        </p:spPr>
      </p:pic>
    </p:spTree>
    <p:extLst>
      <p:ext uri="{BB962C8B-B14F-4D97-AF65-F5344CB8AC3E}">
        <p14:creationId xmlns:p14="http://schemas.microsoft.com/office/powerpoint/2010/main" val="1164740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E7C6FB2-8D54-49F6-AD99-A87D2F9F38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5" name="Freeform 14">
              <a:extLst>
                <a:ext uri="{FF2B5EF4-FFF2-40B4-BE49-F238E27FC236}">
                  <a16:creationId xmlns:a16="http://schemas.microsoft.com/office/drawing/2014/main" id="{5B78F7DD-4E31-4D90-A237-C5FA3FF01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cxnSp>
          <p:nvCxnSpPr>
            <p:cNvPr id="16" name="Straight Connector 15">
              <a:extLst>
                <a:ext uri="{FF2B5EF4-FFF2-40B4-BE49-F238E27FC236}">
                  <a16:creationId xmlns:a16="http://schemas.microsoft.com/office/drawing/2014/main" id="{4A3D78EB-B8AB-4890-ACB5-626E6E7BE1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A4F4A4B-F440-4349-B8D1-38D3783817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7E064F14-13AA-4DD6-BDD4-8BF234A00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9" name="Rectangle 25">
              <a:extLst>
                <a:ext uri="{FF2B5EF4-FFF2-40B4-BE49-F238E27FC236}">
                  <a16:creationId xmlns:a16="http://schemas.microsoft.com/office/drawing/2014/main" id="{3D1524CF-30E5-4311-8FBF-6345A3E94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0" name="Isosceles Triangle 19">
              <a:extLst>
                <a:ext uri="{FF2B5EF4-FFF2-40B4-BE49-F238E27FC236}">
                  <a16:creationId xmlns:a16="http://schemas.microsoft.com/office/drawing/2014/main" id="{B3165A77-5FB0-4E9A-853A-D3349DD75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1" name="Rectangle 27">
              <a:extLst>
                <a:ext uri="{FF2B5EF4-FFF2-40B4-BE49-F238E27FC236}">
                  <a16:creationId xmlns:a16="http://schemas.microsoft.com/office/drawing/2014/main" id="{538B3FC4-8BCC-417E-BAC3-6E67F3BC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2" name="Rectangle 28">
              <a:extLst>
                <a:ext uri="{FF2B5EF4-FFF2-40B4-BE49-F238E27FC236}">
                  <a16:creationId xmlns:a16="http://schemas.microsoft.com/office/drawing/2014/main" id="{843B7FC9-43EB-439E-ACC6-EF2819C58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3" name="Rectangle 29">
              <a:extLst>
                <a:ext uri="{FF2B5EF4-FFF2-40B4-BE49-F238E27FC236}">
                  <a16:creationId xmlns:a16="http://schemas.microsoft.com/office/drawing/2014/main" id="{4D6E9D09-8AAF-4A1E-B186-878965EB6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4" name="Isosceles Triangle 23">
              <a:extLst>
                <a:ext uri="{FF2B5EF4-FFF2-40B4-BE49-F238E27FC236}">
                  <a16:creationId xmlns:a16="http://schemas.microsoft.com/office/drawing/2014/main" id="{5F2191CB-1129-4C0F-BCBE-ADCFF12A6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grpSp>
      <p:pic>
        <p:nvPicPr>
          <p:cNvPr id="8" name="Imagen 7">
            <a:extLst>
              <a:ext uri="{FF2B5EF4-FFF2-40B4-BE49-F238E27FC236}">
                <a16:creationId xmlns:a16="http://schemas.microsoft.com/office/drawing/2014/main" id="{BB1512E2-987C-8650-1387-CF6DBC694454}"/>
              </a:ext>
            </a:extLst>
          </p:cNvPr>
          <p:cNvPicPr>
            <a:picLocks noChangeAspect="1"/>
          </p:cNvPicPr>
          <p:nvPr/>
        </p:nvPicPr>
        <p:blipFill rotWithShape="1">
          <a:blip r:embed="rId2"/>
          <a:srcRect l="29477" r="29725" b="1"/>
          <a:stretch/>
        </p:blipFill>
        <p:spPr>
          <a:xfrm>
            <a:off x="1" y="10"/>
            <a:ext cx="4624782" cy="6857990"/>
          </a:xfrm>
          <a:custGeom>
            <a:avLst/>
            <a:gdLst/>
            <a:ahLst/>
            <a:cxnLst/>
            <a:rect l="l" t="t" r="r" b="b"/>
            <a:pathLst>
              <a:path w="4624782" h="6858000">
                <a:moveTo>
                  <a:pt x="4477562" y="0"/>
                </a:moveTo>
                <a:lnTo>
                  <a:pt x="4624782" y="0"/>
                </a:lnTo>
                <a:lnTo>
                  <a:pt x="4603092" y="143481"/>
                </a:lnTo>
                <a:lnTo>
                  <a:pt x="4606359" y="143481"/>
                </a:lnTo>
                <a:lnTo>
                  <a:pt x="3591352" y="6858000"/>
                </a:lnTo>
                <a:lnTo>
                  <a:pt x="3444132" y="6858000"/>
                </a:lnTo>
                <a:lnTo>
                  <a:pt x="3511707" y="6410974"/>
                </a:lnTo>
                <a:lnTo>
                  <a:pt x="3508439" y="6410974"/>
                </a:lnTo>
                <a:close/>
                <a:moveTo>
                  <a:pt x="3314520" y="0"/>
                </a:moveTo>
                <a:lnTo>
                  <a:pt x="4408672" y="0"/>
                </a:lnTo>
                <a:lnTo>
                  <a:pt x="4385984" y="151484"/>
                </a:lnTo>
                <a:lnTo>
                  <a:pt x="4388428" y="151484"/>
                </a:lnTo>
                <a:lnTo>
                  <a:pt x="3383996" y="6858000"/>
                </a:lnTo>
                <a:lnTo>
                  <a:pt x="2289844" y="6858000"/>
                </a:lnTo>
                <a:lnTo>
                  <a:pt x="2355596" y="6418977"/>
                </a:lnTo>
                <a:lnTo>
                  <a:pt x="2353153" y="6418977"/>
                </a:lnTo>
                <a:close/>
                <a:moveTo>
                  <a:pt x="0" y="0"/>
                </a:moveTo>
                <a:lnTo>
                  <a:pt x="3258670" y="0"/>
                </a:lnTo>
                <a:lnTo>
                  <a:pt x="3237238" y="143481"/>
                </a:lnTo>
                <a:lnTo>
                  <a:pt x="3239445" y="143481"/>
                </a:lnTo>
                <a:lnTo>
                  <a:pt x="2236498" y="6858000"/>
                </a:lnTo>
                <a:lnTo>
                  <a:pt x="0" y="6858000"/>
                </a:lnTo>
                <a:close/>
              </a:path>
            </a:pathLst>
          </a:custGeom>
        </p:spPr>
      </p:pic>
      <p:sp>
        <p:nvSpPr>
          <p:cNvPr id="26" name="Isosceles Triangle 30">
            <a:extLst>
              <a:ext uri="{FF2B5EF4-FFF2-40B4-BE49-F238E27FC236}">
                <a16:creationId xmlns:a16="http://schemas.microsoft.com/office/drawing/2014/main" id="{06773B11-4A6F-4074-8516-63B7ED613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9" name="Imagen 8">
            <a:extLst>
              <a:ext uri="{FF2B5EF4-FFF2-40B4-BE49-F238E27FC236}">
                <a16:creationId xmlns:a16="http://schemas.microsoft.com/office/drawing/2014/main" id="{3C0B4C97-53BA-7207-2023-9370FB6D8CFA}"/>
              </a:ext>
            </a:extLst>
          </p:cNvPr>
          <p:cNvPicPr>
            <a:picLocks noChangeAspect="1"/>
          </p:cNvPicPr>
          <p:nvPr/>
        </p:nvPicPr>
        <p:blipFill rotWithShape="1">
          <a:blip r:embed="rId3"/>
          <a:srcRect l="22115" r="24820"/>
          <a:stretch/>
        </p:blipFill>
        <p:spPr>
          <a:xfrm>
            <a:off x="2236499" y="10"/>
            <a:ext cx="6440942" cy="6857990"/>
          </a:xfrm>
          <a:custGeom>
            <a:avLst/>
            <a:gdLst/>
            <a:ahLst/>
            <a:cxnLst/>
            <a:rect l="l" t="t" r="r" b="b"/>
            <a:pathLst>
              <a:path w="6440942" h="6858000">
                <a:moveTo>
                  <a:pt x="6390643" y="0"/>
                </a:moveTo>
                <a:lnTo>
                  <a:pt x="6440942" y="0"/>
                </a:lnTo>
                <a:lnTo>
                  <a:pt x="5482140" y="6418977"/>
                </a:lnTo>
                <a:lnTo>
                  <a:pt x="5484486" y="6418977"/>
                </a:lnTo>
                <a:lnTo>
                  <a:pt x="5418909" y="6858000"/>
                </a:lnTo>
                <a:lnTo>
                  <a:pt x="5358522" y="6858000"/>
                </a:lnTo>
                <a:lnTo>
                  <a:pt x="6372208" y="143945"/>
                </a:lnTo>
                <a:lnTo>
                  <a:pt x="6368910" y="143945"/>
                </a:lnTo>
                <a:close/>
                <a:moveTo>
                  <a:pt x="6185224" y="0"/>
                </a:moveTo>
                <a:lnTo>
                  <a:pt x="6193321" y="0"/>
                </a:lnTo>
                <a:lnTo>
                  <a:pt x="6243423" y="0"/>
                </a:lnTo>
                <a:lnTo>
                  <a:pt x="6248995" y="0"/>
                </a:lnTo>
                <a:lnTo>
                  <a:pt x="5246760" y="6674399"/>
                </a:lnTo>
                <a:lnTo>
                  <a:pt x="5241661" y="6674399"/>
                </a:lnTo>
                <a:lnTo>
                  <a:pt x="5214999" y="6851957"/>
                </a:lnTo>
                <a:lnTo>
                  <a:pt x="5212216" y="6851957"/>
                </a:lnTo>
                <a:lnTo>
                  <a:pt x="5211303" y="6858000"/>
                </a:lnTo>
                <a:lnTo>
                  <a:pt x="5161845" y="6858000"/>
                </a:lnTo>
                <a:lnTo>
                  <a:pt x="5162749" y="6851957"/>
                </a:lnTo>
                <a:lnTo>
                  <a:pt x="5159324" y="6851957"/>
                </a:lnTo>
                <a:lnTo>
                  <a:pt x="6051452" y="910818"/>
                </a:lnTo>
                <a:lnTo>
                  <a:pt x="6166234" y="143481"/>
                </a:lnTo>
                <a:lnTo>
                  <a:pt x="6163761" y="143481"/>
                </a:lnTo>
                <a:close/>
                <a:moveTo>
                  <a:pt x="5869533" y="0"/>
                </a:moveTo>
                <a:lnTo>
                  <a:pt x="6168085" y="0"/>
                </a:lnTo>
                <a:lnTo>
                  <a:pt x="5161910" y="6674399"/>
                </a:lnTo>
                <a:lnTo>
                  <a:pt x="5157027" y="6674399"/>
                </a:lnTo>
                <a:lnTo>
                  <a:pt x="5130260" y="6851957"/>
                </a:lnTo>
                <a:lnTo>
                  <a:pt x="4831708" y="6851957"/>
                </a:lnTo>
                <a:lnTo>
                  <a:pt x="5836972" y="183601"/>
                </a:lnTo>
                <a:lnTo>
                  <a:pt x="5841855" y="183601"/>
                </a:lnTo>
                <a:close/>
                <a:moveTo>
                  <a:pt x="5620335" y="0"/>
                </a:moveTo>
                <a:lnTo>
                  <a:pt x="5671964" y="0"/>
                </a:lnTo>
                <a:lnTo>
                  <a:pt x="4671461" y="6674399"/>
                </a:lnTo>
                <a:lnTo>
                  <a:pt x="4666266" y="6674399"/>
                </a:lnTo>
                <a:lnTo>
                  <a:pt x="4639650" y="6851957"/>
                </a:lnTo>
                <a:lnTo>
                  <a:pt x="4588021" y="6851957"/>
                </a:lnTo>
                <a:lnTo>
                  <a:pt x="5587618" y="183601"/>
                </a:lnTo>
                <a:lnTo>
                  <a:pt x="5592813" y="183601"/>
                </a:lnTo>
                <a:close/>
                <a:moveTo>
                  <a:pt x="2388284" y="0"/>
                </a:moveTo>
                <a:lnTo>
                  <a:pt x="5091072" y="0"/>
                </a:lnTo>
                <a:lnTo>
                  <a:pt x="4130960" y="6418513"/>
                </a:lnTo>
                <a:lnTo>
                  <a:pt x="4133433" y="6418513"/>
                </a:lnTo>
                <a:lnTo>
                  <a:pt x="4067693" y="6858000"/>
                </a:lnTo>
                <a:lnTo>
                  <a:pt x="1354854" y="6858000"/>
                </a:lnTo>
                <a:lnTo>
                  <a:pt x="2369861" y="143481"/>
                </a:lnTo>
                <a:lnTo>
                  <a:pt x="2366594" y="143481"/>
                </a:lnTo>
                <a:close/>
                <a:moveTo>
                  <a:pt x="2172174" y="0"/>
                </a:moveTo>
                <a:lnTo>
                  <a:pt x="2241063" y="0"/>
                </a:lnTo>
                <a:lnTo>
                  <a:pt x="1271941" y="6410974"/>
                </a:lnTo>
                <a:lnTo>
                  <a:pt x="1275209" y="6410974"/>
                </a:lnTo>
                <a:lnTo>
                  <a:pt x="1207634" y="6858000"/>
                </a:lnTo>
                <a:lnTo>
                  <a:pt x="1147498" y="6858000"/>
                </a:lnTo>
                <a:lnTo>
                  <a:pt x="2151929" y="151484"/>
                </a:lnTo>
                <a:lnTo>
                  <a:pt x="2149486" y="151484"/>
                </a:lnTo>
                <a:close/>
                <a:moveTo>
                  <a:pt x="1022172" y="0"/>
                </a:moveTo>
                <a:lnTo>
                  <a:pt x="1078022" y="0"/>
                </a:lnTo>
                <a:lnTo>
                  <a:pt x="116655" y="6418977"/>
                </a:lnTo>
                <a:lnTo>
                  <a:pt x="119098" y="6418977"/>
                </a:lnTo>
                <a:lnTo>
                  <a:pt x="53346" y="6858000"/>
                </a:lnTo>
                <a:lnTo>
                  <a:pt x="0" y="6858000"/>
                </a:lnTo>
                <a:lnTo>
                  <a:pt x="1002947" y="143481"/>
                </a:lnTo>
                <a:lnTo>
                  <a:pt x="1000740" y="143481"/>
                </a:lnTo>
                <a:close/>
              </a:path>
            </a:pathLst>
          </a:custGeom>
        </p:spPr>
      </p:pic>
      <p:pic>
        <p:nvPicPr>
          <p:cNvPr id="7" name="Marcador de contenido 6">
            <a:extLst>
              <a:ext uri="{FF2B5EF4-FFF2-40B4-BE49-F238E27FC236}">
                <a16:creationId xmlns:a16="http://schemas.microsoft.com/office/drawing/2014/main" id="{8CF46361-5A93-A161-00F2-AE4AC9D83B3F}"/>
              </a:ext>
            </a:extLst>
          </p:cNvPr>
          <p:cNvPicPr>
            <a:picLocks noGrp="1" noChangeAspect="1"/>
          </p:cNvPicPr>
          <p:nvPr>
            <p:ph idx="1"/>
          </p:nvPr>
        </p:nvPicPr>
        <p:blipFill rotWithShape="1">
          <a:blip r:embed="rId4"/>
          <a:srcRect l="36615" r="21745" b="-1"/>
          <a:stretch/>
        </p:blipFill>
        <p:spPr>
          <a:xfrm>
            <a:off x="6304192" y="10"/>
            <a:ext cx="5887808" cy="6857990"/>
          </a:xfrm>
          <a:custGeom>
            <a:avLst/>
            <a:gdLst/>
            <a:ahLst/>
            <a:cxnLst/>
            <a:rect l="l" t="t" r="r" b="b"/>
            <a:pathLst>
              <a:path w="5887808" h="6858000">
                <a:moveTo>
                  <a:pt x="2373249" y="0"/>
                </a:moveTo>
                <a:lnTo>
                  <a:pt x="5887808" y="0"/>
                </a:lnTo>
                <a:lnTo>
                  <a:pt x="5887808" y="6858000"/>
                </a:lnTo>
                <a:lnTo>
                  <a:pt x="1351216" y="6858000"/>
                </a:lnTo>
                <a:lnTo>
                  <a:pt x="1416793" y="6418977"/>
                </a:lnTo>
                <a:lnTo>
                  <a:pt x="1414447" y="6418977"/>
                </a:lnTo>
                <a:close/>
                <a:moveTo>
                  <a:pt x="2181302" y="0"/>
                </a:moveTo>
                <a:lnTo>
                  <a:pt x="2322950" y="0"/>
                </a:lnTo>
                <a:lnTo>
                  <a:pt x="2301217" y="143945"/>
                </a:lnTo>
                <a:lnTo>
                  <a:pt x="2304515" y="143945"/>
                </a:lnTo>
                <a:lnTo>
                  <a:pt x="1290829" y="6858000"/>
                </a:lnTo>
                <a:lnTo>
                  <a:pt x="1146398" y="6858000"/>
                </a:lnTo>
                <a:lnTo>
                  <a:pt x="1173968" y="6674399"/>
                </a:lnTo>
                <a:lnTo>
                  <a:pt x="1179067" y="6674399"/>
                </a:lnTo>
                <a:close/>
                <a:moveTo>
                  <a:pt x="2100392" y="0"/>
                </a:moveTo>
                <a:lnTo>
                  <a:pt x="2117531" y="0"/>
                </a:lnTo>
                <a:lnTo>
                  <a:pt x="2096068" y="143481"/>
                </a:lnTo>
                <a:lnTo>
                  <a:pt x="2098541" y="143481"/>
                </a:lnTo>
                <a:lnTo>
                  <a:pt x="1983762" y="910803"/>
                </a:lnTo>
                <a:lnTo>
                  <a:pt x="1090724" y="6858000"/>
                </a:lnTo>
                <a:lnTo>
                  <a:pt x="1061656" y="6858000"/>
                </a:lnTo>
                <a:lnTo>
                  <a:pt x="1089334" y="6674399"/>
                </a:lnTo>
                <a:lnTo>
                  <a:pt x="1094217" y="6674399"/>
                </a:lnTo>
                <a:close/>
                <a:moveTo>
                  <a:pt x="1604271" y="0"/>
                </a:moveTo>
                <a:lnTo>
                  <a:pt x="1801840" y="0"/>
                </a:lnTo>
                <a:lnTo>
                  <a:pt x="1774162" y="183601"/>
                </a:lnTo>
                <a:lnTo>
                  <a:pt x="1769279" y="183601"/>
                </a:lnTo>
                <a:lnTo>
                  <a:pt x="763104" y="6858000"/>
                </a:lnTo>
                <a:lnTo>
                  <a:pt x="571051" y="6858000"/>
                </a:lnTo>
                <a:lnTo>
                  <a:pt x="598573" y="6674399"/>
                </a:lnTo>
                <a:lnTo>
                  <a:pt x="603768" y="6674399"/>
                </a:lnTo>
                <a:close/>
                <a:moveTo>
                  <a:pt x="1023380" y="0"/>
                </a:moveTo>
                <a:lnTo>
                  <a:pt x="1552642" y="0"/>
                </a:lnTo>
                <a:lnTo>
                  <a:pt x="1525120" y="183601"/>
                </a:lnTo>
                <a:lnTo>
                  <a:pt x="1519925" y="183601"/>
                </a:lnTo>
                <a:lnTo>
                  <a:pt x="519422" y="6858000"/>
                </a:lnTo>
                <a:lnTo>
                  <a:pt x="0" y="6858000"/>
                </a:lnTo>
                <a:lnTo>
                  <a:pt x="65740" y="6418513"/>
                </a:lnTo>
                <a:lnTo>
                  <a:pt x="63268" y="6418513"/>
                </a:lnTo>
                <a:close/>
              </a:path>
            </a:pathLst>
          </a:custGeom>
        </p:spPr>
      </p:pic>
      <p:sp>
        <p:nvSpPr>
          <p:cNvPr id="28" name="Freeform 52">
            <a:extLst>
              <a:ext uri="{FF2B5EF4-FFF2-40B4-BE49-F238E27FC236}">
                <a16:creationId xmlns:a16="http://schemas.microsoft.com/office/drawing/2014/main" id="{093AB61A-1B60-4459-A8DF-2766B626A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649" y="3576484"/>
            <a:ext cx="8522979" cy="3281517"/>
          </a:xfrm>
          <a:custGeom>
            <a:avLst/>
            <a:gdLst>
              <a:gd name="connsiteX0" fmla="*/ 8516100 w 8522979"/>
              <a:gd name="connsiteY0" fmla="*/ 0 h 3281517"/>
              <a:gd name="connsiteX1" fmla="*/ 8522979 w 8522979"/>
              <a:gd name="connsiteY1" fmla="*/ 3281517 h 3281517"/>
              <a:gd name="connsiteX2" fmla="*/ 650153 w 8522979"/>
              <a:gd name="connsiteY2" fmla="*/ 3281517 h 3281517"/>
              <a:gd name="connsiteX3" fmla="*/ 0 w 8522979"/>
              <a:gd name="connsiteY3" fmla="*/ 3003752 h 3281517"/>
              <a:gd name="connsiteX4" fmla="*/ 879142 w 8522979"/>
              <a:gd name="connsiteY4" fmla="*/ 690551 h 3281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2979" h="3281517">
                <a:moveTo>
                  <a:pt x="8516100" y="0"/>
                </a:moveTo>
                <a:lnTo>
                  <a:pt x="8522979" y="3281517"/>
                </a:lnTo>
                <a:lnTo>
                  <a:pt x="650153" y="3281517"/>
                </a:lnTo>
                <a:lnTo>
                  <a:pt x="0" y="3003752"/>
                </a:lnTo>
                <a:lnTo>
                  <a:pt x="879142" y="690551"/>
                </a:lnTo>
                <a:close/>
              </a:path>
            </a:pathLst>
          </a:custGeom>
          <a:solidFill>
            <a:schemeClr val="tx1">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0EE7F1CA-B417-46ED-8153-CFC231A75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ABAA310-FC84-437E-9EE3-1C28875754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4" name="Rectangle 23">
            <a:extLst>
              <a:ext uri="{FF2B5EF4-FFF2-40B4-BE49-F238E27FC236}">
                <a16:creationId xmlns:a16="http://schemas.microsoft.com/office/drawing/2014/main" id="{7D1C8842-4561-436F-A8E8-C9C694B6A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6" name="Rectangle 25">
            <a:extLst>
              <a:ext uri="{FF2B5EF4-FFF2-40B4-BE49-F238E27FC236}">
                <a16:creationId xmlns:a16="http://schemas.microsoft.com/office/drawing/2014/main" id="{3CBF3FE0-5C50-4F55-AD8A-4E37137CD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8" name="Isosceles Triangle 24">
            <a:extLst>
              <a:ext uri="{FF2B5EF4-FFF2-40B4-BE49-F238E27FC236}">
                <a16:creationId xmlns:a16="http://schemas.microsoft.com/office/drawing/2014/main" id="{71468F75-BC43-4896-AC18-09599D246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 name="Título 1">
            <a:extLst>
              <a:ext uri="{FF2B5EF4-FFF2-40B4-BE49-F238E27FC236}">
                <a16:creationId xmlns:a16="http://schemas.microsoft.com/office/drawing/2014/main" id="{8FE47BA2-C2D1-C544-5296-FF8B74F230AC}"/>
              </a:ext>
            </a:extLst>
          </p:cNvPr>
          <p:cNvSpPr>
            <a:spLocks noGrp="1"/>
          </p:cNvSpPr>
          <p:nvPr>
            <p:ph type="title"/>
          </p:nvPr>
        </p:nvSpPr>
        <p:spPr>
          <a:xfrm>
            <a:off x="4092401" y="4267831"/>
            <a:ext cx="5181601" cy="1329677"/>
          </a:xfrm>
        </p:spPr>
        <p:txBody>
          <a:bodyPr vert="horz" lIns="91440" tIns="45720" rIns="91440" bIns="45720" rtlCol="0" anchor="b">
            <a:normAutofit/>
          </a:bodyPr>
          <a:lstStyle/>
          <a:p>
            <a:pPr>
              <a:lnSpc>
                <a:spcPct val="90000"/>
              </a:lnSpc>
            </a:pPr>
            <a:r>
              <a:rPr lang="en-US" sz="4100"/>
              <a:t> Implemented communication tools</a:t>
            </a:r>
          </a:p>
        </p:txBody>
      </p:sp>
      <p:sp>
        <p:nvSpPr>
          <p:cNvPr id="40" name="Rectangle 27">
            <a:extLst>
              <a:ext uri="{FF2B5EF4-FFF2-40B4-BE49-F238E27FC236}">
                <a16:creationId xmlns:a16="http://schemas.microsoft.com/office/drawing/2014/main" id="{FD65E0EE-0186-4B14-BB03-2C69B3C8E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2" name="Rectangle 28">
            <a:extLst>
              <a:ext uri="{FF2B5EF4-FFF2-40B4-BE49-F238E27FC236}">
                <a16:creationId xmlns:a16="http://schemas.microsoft.com/office/drawing/2014/main" id="{1FF47945-B0A7-48DA-8177-5ECE6B05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4" name="Rectangle 29">
            <a:extLst>
              <a:ext uri="{FF2B5EF4-FFF2-40B4-BE49-F238E27FC236}">
                <a16:creationId xmlns:a16="http://schemas.microsoft.com/office/drawing/2014/main" id="{40D7D6F2-77B6-420D-9D3E-BC292A90E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6" name="Isosceles Triangle 29">
            <a:extLst>
              <a:ext uri="{FF2B5EF4-FFF2-40B4-BE49-F238E27FC236}">
                <a16:creationId xmlns:a16="http://schemas.microsoft.com/office/drawing/2014/main" id="{BD441A91-5724-436A-8DAF-CF6323762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Tree>
    <p:extLst>
      <p:ext uri="{BB962C8B-B14F-4D97-AF65-F5344CB8AC3E}">
        <p14:creationId xmlns:p14="http://schemas.microsoft.com/office/powerpoint/2010/main" val="1832869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ítulo 1">
            <a:extLst>
              <a:ext uri="{FF2B5EF4-FFF2-40B4-BE49-F238E27FC236}">
                <a16:creationId xmlns:a16="http://schemas.microsoft.com/office/drawing/2014/main" id="{C0F66479-C7E6-7C1B-F6D5-16DFE20C7A64}"/>
              </a:ext>
            </a:extLst>
          </p:cNvPr>
          <p:cNvSpPr>
            <a:spLocks noGrp="1"/>
          </p:cNvSpPr>
          <p:nvPr>
            <p:ph type="title"/>
          </p:nvPr>
        </p:nvSpPr>
        <p:spPr>
          <a:xfrm>
            <a:off x="673754" y="643467"/>
            <a:ext cx="4203045" cy="1375608"/>
          </a:xfrm>
        </p:spPr>
        <p:txBody>
          <a:bodyPr anchor="ctr">
            <a:normAutofit/>
          </a:bodyPr>
          <a:lstStyle/>
          <a:p>
            <a:r>
              <a:rPr lang="es-MX">
                <a:solidFill>
                  <a:schemeClr val="bg1"/>
                </a:solidFill>
              </a:rPr>
              <a:t> Customer Deliverables</a:t>
            </a:r>
          </a:p>
        </p:txBody>
      </p:sp>
      <p:sp>
        <p:nvSpPr>
          <p:cNvPr id="3" name="Marcador de contenido 2">
            <a:extLst>
              <a:ext uri="{FF2B5EF4-FFF2-40B4-BE49-F238E27FC236}">
                <a16:creationId xmlns:a16="http://schemas.microsoft.com/office/drawing/2014/main" id="{5FA59506-17B9-A85A-3434-7CB0E77BB299}"/>
              </a:ext>
            </a:extLst>
          </p:cNvPr>
          <p:cNvSpPr>
            <a:spLocks noGrp="1"/>
          </p:cNvSpPr>
          <p:nvPr>
            <p:ph idx="1"/>
          </p:nvPr>
        </p:nvSpPr>
        <p:spPr>
          <a:xfrm>
            <a:off x="673754" y="2160590"/>
            <a:ext cx="3973943" cy="3440110"/>
          </a:xfrm>
        </p:spPr>
        <p:txBody>
          <a:bodyPr>
            <a:normAutofit/>
          </a:bodyPr>
          <a:lstStyle/>
          <a:p>
            <a:r>
              <a:rPr lang="es-ES">
                <a:solidFill>
                  <a:schemeClr val="bg1"/>
                </a:solidFill>
              </a:rPr>
              <a:t>Project charter</a:t>
            </a:r>
          </a:p>
          <a:p>
            <a:r>
              <a:rPr lang="es-MX">
                <a:solidFill>
                  <a:schemeClr val="bg1"/>
                </a:solidFill>
              </a:rPr>
              <a:t>DFR.</a:t>
            </a:r>
          </a:p>
          <a:p>
            <a:r>
              <a:rPr lang="es-MX">
                <a:solidFill>
                  <a:schemeClr val="bg1"/>
                </a:solidFill>
              </a:rPr>
              <a:t>Project prototypes</a:t>
            </a:r>
          </a:p>
          <a:p>
            <a:r>
              <a:rPr lang="en-US">
                <a:solidFill>
                  <a:schemeClr val="bg1"/>
                </a:solidFill>
              </a:rPr>
              <a:t>User Manual</a:t>
            </a:r>
          </a:p>
          <a:p>
            <a:r>
              <a:rPr lang="en-US">
                <a:solidFill>
                  <a:schemeClr val="bg1"/>
                </a:solidFill>
              </a:rPr>
              <a:t> Installation Manual</a:t>
            </a:r>
          </a:p>
          <a:p>
            <a:r>
              <a:rPr lang="en-US">
                <a:solidFill>
                  <a:schemeClr val="bg1"/>
                </a:solidFill>
              </a:rPr>
              <a:t>Maintenance Manual</a:t>
            </a:r>
          </a:p>
          <a:p>
            <a:r>
              <a:rPr lang="en-US">
                <a:solidFill>
                  <a:schemeClr val="bg1"/>
                </a:solidFill>
              </a:rPr>
              <a:t>Database Script </a:t>
            </a:r>
          </a:p>
          <a:p>
            <a:r>
              <a:rPr lang="en-US">
                <a:solidFill>
                  <a:schemeClr val="bg1"/>
                </a:solidFill>
              </a:rPr>
              <a:t>Functional System</a:t>
            </a:r>
            <a:endParaRPr lang="es-MX">
              <a:solidFill>
                <a:schemeClr val="bg1"/>
              </a:solidFill>
            </a:endParaRPr>
          </a:p>
        </p:txBody>
      </p:sp>
      <p:pic>
        <p:nvPicPr>
          <p:cNvPr id="4" name="Imagen 3">
            <a:extLst>
              <a:ext uri="{FF2B5EF4-FFF2-40B4-BE49-F238E27FC236}">
                <a16:creationId xmlns:a16="http://schemas.microsoft.com/office/drawing/2014/main" id="{7F50582B-2DAD-7373-B8C9-B458A7E0256E}"/>
              </a:ext>
            </a:extLst>
          </p:cNvPr>
          <p:cNvPicPr>
            <a:picLocks noChangeAspect="1"/>
          </p:cNvPicPr>
          <p:nvPr/>
        </p:nvPicPr>
        <p:blipFill>
          <a:blip r:embed="rId2"/>
          <a:stretch>
            <a:fillRect/>
          </a:stretch>
        </p:blipFill>
        <p:spPr>
          <a:xfrm>
            <a:off x="6096001" y="1493930"/>
            <a:ext cx="5143500" cy="3857625"/>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03139794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9483785B-B485-DFE1-7F1D-83AC0EBE371A}"/>
              </a:ext>
            </a:extLst>
          </p:cNvPr>
          <p:cNvSpPr>
            <a:spLocks noGrp="1"/>
          </p:cNvSpPr>
          <p:nvPr>
            <p:ph type="title"/>
          </p:nvPr>
        </p:nvSpPr>
        <p:spPr>
          <a:xfrm>
            <a:off x="677334" y="609599"/>
            <a:ext cx="3843375" cy="5545667"/>
          </a:xfrm>
        </p:spPr>
        <p:txBody>
          <a:bodyPr anchor="ctr">
            <a:normAutofit/>
          </a:bodyPr>
          <a:lstStyle/>
          <a:p>
            <a:r>
              <a:rPr lang="es-ES">
                <a:solidFill>
                  <a:schemeClr val="tx1">
                    <a:lumMod val="85000"/>
                    <a:lumOff val="15000"/>
                  </a:schemeClr>
                </a:solidFill>
              </a:rPr>
              <a:t>Project Objective</a:t>
            </a:r>
            <a:endParaRPr lang="es-MX">
              <a:solidFill>
                <a:schemeClr val="tx1">
                  <a:lumMod val="85000"/>
                  <a:lumOff val="15000"/>
                </a:schemeClr>
              </a:solidFill>
            </a:endParaRPr>
          </a:p>
        </p:txBody>
      </p:sp>
      <p:sp>
        <p:nvSpPr>
          <p:cNvPr id="3" name="Marcador de contenido 2">
            <a:extLst>
              <a:ext uri="{FF2B5EF4-FFF2-40B4-BE49-F238E27FC236}">
                <a16:creationId xmlns:a16="http://schemas.microsoft.com/office/drawing/2014/main" id="{01DA8CCD-98E0-3BC7-0BBB-13BAA70348A8}"/>
              </a:ext>
            </a:extLst>
          </p:cNvPr>
          <p:cNvSpPr>
            <a:spLocks noGrp="1"/>
          </p:cNvSpPr>
          <p:nvPr>
            <p:ph idx="1"/>
          </p:nvPr>
        </p:nvSpPr>
        <p:spPr>
          <a:xfrm>
            <a:off x="6116084" y="609600"/>
            <a:ext cx="5511296" cy="5545667"/>
          </a:xfrm>
        </p:spPr>
        <p:txBody>
          <a:bodyPr anchor="ctr">
            <a:normAutofit/>
          </a:bodyPr>
          <a:lstStyle/>
          <a:p>
            <a:pPr marL="0" indent="0">
              <a:buNone/>
            </a:pPr>
            <a:r>
              <a:rPr lang="en-US">
                <a:solidFill>
                  <a:srgbClr val="FFFFFF"/>
                </a:solidFill>
                <a:latin typeface="Arial" panose="020B0604020202020204" pitchFamily="34" charset="0"/>
                <a:cs typeface="Arial" panose="020B0604020202020204" pitchFamily="34" charset="0"/>
              </a:rPr>
              <a:t>The objective of our project is to create a system capable of automating tasks for better financial management, tasks such as the recording of income and expenses, the categorization of transactions and the generation of financial reports.</a:t>
            </a:r>
            <a:endParaRPr lang="es-MX">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3797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CAF46C-A8BB-47BE-1DAA-20C56E6FC37A}"/>
              </a:ext>
            </a:extLst>
          </p:cNvPr>
          <p:cNvSpPr>
            <a:spLocks noGrp="1"/>
          </p:cNvSpPr>
          <p:nvPr>
            <p:ph type="title"/>
          </p:nvPr>
        </p:nvSpPr>
        <p:spPr>
          <a:xfrm>
            <a:off x="2849562" y="609600"/>
            <a:ext cx="6424440" cy="1320800"/>
          </a:xfrm>
        </p:spPr>
        <p:txBody>
          <a:bodyPr>
            <a:normAutofit/>
          </a:bodyPr>
          <a:lstStyle/>
          <a:p>
            <a:r>
              <a:rPr lang="es-ES" err="1"/>
              <a:t>Justification</a:t>
            </a:r>
            <a:r>
              <a:rPr lang="es-ES"/>
              <a:t> </a:t>
            </a:r>
            <a:endParaRPr lang="es-MX"/>
          </a:p>
        </p:txBody>
      </p:sp>
      <p:sp>
        <p:nvSpPr>
          <p:cNvPr id="9" name="Isosceles Triangle 8">
            <a:extLst>
              <a:ext uri="{FF2B5EF4-FFF2-40B4-BE49-F238E27FC236}">
                <a16:creationId xmlns:a16="http://schemas.microsoft.com/office/drawing/2014/main" id="{462665EA-AABF-4427-A720-538234E60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 y="4036978"/>
            <a:ext cx="457200" cy="2811294"/>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pic>
        <p:nvPicPr>
          <p:cNvPr id="5" name="Picture 4" descr="Desk with productivity items">
            <a:extLst>
              <a:ext uri="{FF2B5EF4-FFF2-40B4-BE49-F238E27FC236}">
                <a16:creationId xmlns:a16="http://schemas.microsoft.com/office/drawing/2014/main" id="{AF511952-490B-D496-E398-C70E9A16B712}"/>
              </a:ext>
            </a:extLst>
          </p:cNvPr>
          <p:cNvPicPr>
            <a:picLocks noChangeAspect="1"/>
          </p:cNvPicPr>
          <p:nvPr/>
        </p:nvPicPr>
        <p:blipFill rotWithShape="1">
          <a:blip r:embed="rId2"/>
          <a:srcRect l="47689" r="25738"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3" name="Marcador de contenido 2">
            <a:extLst>
              <a:ext uri="{FF2B5EF4-FFF2-40B4-BE49-F238E27FC236}">
                <a16:creationId xmlns:a16="http://schemas.microsoft.com/office/drawing/2014/main" id="{19F5CAD5-C0FD-30D9-749A-E11E72DF81F6}"/>
              </a:ext>
            </a:extLst>
          </p:cNvPr>
          <p:cNvSpPr>
            <a:spLocks noGrp="1"/>
          </p:cNvSpPr>
          <p:nvPr>
            <p:ph idx="1"/>
          </p:nvPr>
        </p:nvSpPr>
        <p:spPr>
          <a:xfrm>
            <a:off x="2849562" y="2160589"/>
            <a:ext cx="6424440" cy="3880773"/>
          </a:xfrm>
        </p:spPr>
        <p:txBody>
          <a:bodyPr>
            <a:normAutofit/>
          </a:bodyPr>
          <a:lstStyle/>
          <a:p>
            <a:pPr marL="0" indent="0">
              <a:buNone/>
            </a:pPr>
            <a:r>
              <a:rPr lang="en-US">
                <a:latin typeface="Arial" panose="020B0604020202020204" pitchFamily="34" charset="0"/>
                <a:cs typeface="Arial" panose="020B0604020202020204" pitchFamily="34" charset="0"/>
              </a:rPr>
              <a:t>Our project is based on the need to have a tool that allows users to keep track of and control their personal finances efficiently and effectively.</a:t>
            </a:r>
          </a:p>
          <a:p>
            <a:pPr marL="0" indent="0">
              <a:buNone/>
            </a:pPr>
            <a:r>
              <a:rPr lang="en-US">
                <a:latin typeface="Arial" panose="020B0604020202020204" pitchFamily="34" charset="0"/>
                <a:cs typeface="Arial" panose="020B0604020202020204" pitchFamily="34" charset="0"/>
              </a:rPr>
              <a:t>At present, the administration of personal finances is a fundamental aspect for the economic stability and well-being of people. However, it is often difficult to keep a detailed track of income and expenses, as well as the different assets and liabilities that you have. </a:t>
            </a:r>
          </a:p>
          <a:p>
            <a:pPr marL="0" indent="0">
              <a:buNone/>
            </a:pPr>
            <a:r>
              <a:rPr lang="en-US">
                <a:latin typeface="Arial" panose="020B0604020202020204" pitchFamily="34" charset="0"/>
                <a:cs typeface="Arial" panose="020B0604020202020204" pitchFamily="34" charset="0"/>
              </a:rPr>
              <a:t>Thanks to our project, we will offer important benefits to our users, since we will allow them to correctly manage their financial resources, plan and make more informed and effective decisions about what to do with their money.</a:t>
            </a:r>
          </a:p>
        </p:txBody>
      </p:sp>
    </p:spTree>
    <p:extLst>
      <p:ext uri="{BB962C8B-B14F-4D97-AF65-F5344CB8AC3E}">
        <p14:creationId xmlns:p14="http://schemas.microsoft.com/office/powerpoint/2010/main" val="2033214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C1A590-D79A-15EE-1954-9E0A9EA9A785}"/>
              </a:ext>
            </a:extLst>
          </p:cNvPr>
          <p:cNvSpPr>
            <a:spLocks noGrp="1"/>
          </p:cNvSpPr>
          <p:nvPr>
            <p:ph type="title"/>
          </p:nvPr>
        </p:nvSpPr>
        <p:spPr>
          <a:xfrm>
            <a:off x="677334" y="339969"/>
            <a:ext cx="8596668" cy="1320800"/>
          </a:xfrm>
        </p:spPr>
        <p:txBody>
          <a:bodyPr/>
          <a:lstStyle/>
          <a:p>
            <a:pPr algn="ctr"/>
            <a:r>
              <a:rPr lang="es-MX" dirty="0"/>
              <a:t>   </a:t>
            </a:r>
            <a:r>
              <a:rPr lang="es-MX" sz="5400" dirty="0">
                <a:solidFill>
                  <a:schemeClr val="tx1"/>
                </a:solidFill>
              </a:rPr>
              <a:t>Schedule</a:t>
            </a:r>
            <a:endParaRPr lang="es-MX" dirty="0">
              <a:solidFill>
                <a:schemeClr val="tx1"/>
              </a:solidFill>
            </a:endParaRPr>
          </a:p>
        </p:txBody>
      </p:sp>
      <p:pic>
        <p:nvPicPr>
          <p:cNvPr id="9" name="Marcador de contenido 8">
            <a:extLst>
              <a:ext uri="{FF2B5EF4-FFF2-40B4-BE49-F238E27FC236}">
                <a16:creationId xmlns:a16="http://schemas.microsoft.com/office/drawing/2014/main" id="{91BB082F-C3E9-73F2-DF2E-A0E8591C0717}"/>
              </a:ext>
            </a:extLst>
          </p:cNvPr>
          <p:cNvPicPr>
            <a:picLocks noGrp="1" noChangeAspect="1"/>
          </p:cNvPicPr>
          <p:nvPr>
            <p:ph idx="1"/>
          </p:nvPr>
        </p:nvPicPr>
        <p:blipFill>
          <a:blip r:embed="rId2"/>
          <a:stretch>
            <a:fillRect/>
          </a:stretch>
        </p:blipFill>
        <p:spPr>
          <a:xfrm>
            <a:off x="826710" y="1367691"/>
            <a:ext cx="9997719" cy="5150340"/>
          </a:xfrm>
        </p:spPr>
      </p:pic>
    </p:spTree>
    <p:extLst>
      <p:ext uri="{BB962C8B-B14F-4D97-AF65-F5344CB8AC3E}">
        <p14:creationId xmlns:p14="http://schemas.microsoft.com/office/powerpoint/2010/main" val="3103643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B41A34-28C1-548C-E10F-AA085759C9DF}"/>
              </a:ext>
            </a:extLst>
          </p:cNvPr>
          <p:cNvSpPr>
            <a:spLocks noGrp="1"/>
          </p:cNvSpPr>
          <p:nvPr>
            <p:ph type="title"/>
          </p:nvPr>
        </p:nvSpPr>
        <p:spPr>
          <a:xfrm>
            <a:off x="1020234" y="252412"/>
            <a:ext cx="8596668" cy="1320800"/>
          </a:xfrm>
        </p:spPr>
        <p:txBody>
          <a:bodyPr vert="horz" lIns="91440" tIns="45720" rIns="91440" bIns="45720" rtlCol="0" anchor="t">
            <a:normAutofit/>
          </a:bodyPr>
          <a:lstStyle/>
          <a:p>
            <a:r>
              <a:rPr lang="en-US" dirty="0">
                <a:solidFill>
                  <a:schemeClr val="tx1"/>
                </a:solidFill>
              </a:rPr>
              <a:t>Conceptual representation</a:t>
            </a:r>
          </a:p>
        </p:txBody>
      </p:sp>
      <p:pic>
        <p:nvPicPr>
          <p:cNvPr id="5" name="Marcador de contenido 4">
            <a:extLst>
              <a:ext uri="{FF2B5EF4-FFF2-40B4-BE49-F238E27FC236}">
                <a16:creationId xmlns:a16="http://schemas.microsoft.com/office/drawing/2014/main" id="{06197CDD-275F-0714-56DC-EF4FF97EB9C3}"/>
              </a:ext>
            </a:extLst>
          </p:cNvPr>
          <p:cNvPicPr>
            <a:picLocks noChangeAspect="1"/>
          </p:cNvPicPr>
          <p:nvPr/>
        </p:nvPicPr>
        <p:blipFill rotWithShape="1">
          <a:blip r:embed="rId2"/>
          <a:srcRect l="3880" r="83" b="2"/>
          <a:stretch/>
        </p:blipFill>
        <p:spPr>
          <a:xfrm>
            <a:off x="1628774" y="1087767"/>
            <a:ext cx="7855499" cy="5623359"/>
          </a:xfrm>
          <a:prstGeom prst="rect">
            <a:avLst/>
          </a:prstGeom>
        </p:spPr>
      </p:pic>
    </p:spTree>
    <p:extLst>
      <p:ext uri="{BB962C8B-B14F-4D97-AF65-F5344CB8AC3E}">
        <p14:creationId xmlns:p14="http://schemas.microsoft.com/office/powerpoint/2010/main" val="1259216617"/>
      </p:ext>
    </p:extLst>
  </p:cSld>
  <p:clrMapOvr>
    <a:masterClrMapping/>
  </p:clrMapOvr>
</p:sld>
</file>

<file path=ppt/theme/theme1.xml><?xml version="1.0" encoding="utf-8"?>
<a:theme xmlns:a="http://schemas.openxmlformats.org/drawingml/2006/main" name="Faceta">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266</TotalTime>
  <Words>448</Words>
  <Application>Microsoft Office PowerPoint</Application>
  <PresentationFormat>Panorámica</PresentationFormat>
  <Paragraphs>66</Paragraphs>
  <Slides>15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Arial</vt:lpstr>
      <vt:lpstr>Trebuchet MS</vt:lpstr>
      <vt:lpstr>Wingdings</vt:lpstr>
      <vt:lpstr>Wingdings 3</vt:lpstr>
      <vt:lpstr>Faceta</vt:lpstr>
      <vt:lpstr>Sistema Personal Contable</vt:lpstr>
      <vt:lpstr>Description </vt:lpstr>
      <vt:lpstr> Implemented modules</vt:lpstr>
      <vt:lpstr> Implemented communication tools</vt:lpstr>
      <vt:lpstr> Customer Deliverables</vt:lpstr>
      <vt:lpstr>Project Objective</vt:lpstr>
      <vt:lpstr>Justification </vt:lpstr>
      <vt:lpstr>   Schedule</vt:lpstr>
      <vt:lpstr>Conceptual representation</vt:lpstr>
      <vt:lpstr>Physical model of the database</vt:lpstr>
      <vt:lpstr> Possible risks and Solutions</vt:lpstr>
      <vt:lpstr>Advantages of using our system</vt:lpstr>
      <vt:lpstr>Lessons learned</vt:lpstr>
      <vt:lpstr>System Testing</vt:lpstr>
      <vt:lpstr>Conclusions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Personal Contable</dc:title>
  <dc:creator>CC7</dc:creator>
  <cp:lastModifiedBy>DANIELA CANO CHINO</cp:lastModifiedBy>
  <cp:revision>25</cp:revision>
  <dcterms:created xsi:type="dcterms:W3CDTF">2023-06-20T14:11:41Z</dcterms:created>
  <dcterms:modified xsi:type="dcterms:W3CDTF">2023-08-16T04:05:18Z</dcterms:modified>
</cp:coreProperties>
</file>